
<file path=[Content_Types].xml><?xml version="1.0" encoding="utf-8"?>
<Types xmlns="http://schemas.openxmlformats.org/package/2006/content-types">
  <Default Extension="xml" ContentType="application/vnd.openxmlformats-package.core-properties+xml"/>
  <Default Extension="png" ContentType="image/png"/>
  <Default Extension="jpeg" ContentType="image/jpeg"/>
  <Default Extension="rels" ContentType="application/vnd.openxmlformats-package.relationship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Masters/slideMaster3.xml" ContentType="application/vnd.openxmlformats-officedocument.presentationml.slideMaster+xml"/>
  <Override PartName="/ppt/theme/theme3.xml" ContentType="application/vnd.openxmlformats-officedocument.theme+xml"/>
  <Override PartName="/ppt/slideLayouts/slideLayout25.xml" ContentType="application/vnd.openxmlformats-officedocument.presentationml.slideLayout+xml"/>
  <Override PartName="/ppt/slideMasters/slideMaster4.xml" ContentType="application/vnd.openxmlformats-officedocument.presentationml.slideMaster+xml"/>
  <Override PartName="/ppt/theme/theme4.xml" ContentType="application/vnd.openxmlformats-officedocument.theme+xml"/>
  <Override PartName="/ppt/slideLayouts/slideLayout37.xml" ContentType="application/vnd.openxmlformats-officedocument.presentationml.slideLayout+xml"/>
  <Override PartName="/ppt/slideMasters/slideMaster5.xml" ContentType="application/vnd.openxmlformats-officedocument.presentationml.slideMaster+xml"/>
  <Override PartName="/ppt/theme/theme5.xml" ContentType="application/vnd.openxmlformats-officedocument.theme+xml"/>
  <Override PartName="/ppt/slideLayouts/slideLayout49.xml" ContentType="application/vnd.openxmlformats-officedocument.presentationml.slideLayout+xml"/>
  <Override PartName="/ppt/slideMasters/slideMaster6.xml" ContentType="application/vnd.openxmlformats-officedocument.presentationml.slideMaster+xml"/>
  <Override PartName="/ppt/theme/theme6.xml" ContentType="application/vnd.openxmlformats-officedocument.theme+xml"/>
  <Override PartName="/ppt/slideLayouts/slideLayout61.xml" ContentType="application/vnd.openxmlformats-officedocument.presentationml.slideLayout+xml"/>
  <Override PartName="/ppt/slideMasters/slideMaster7.xml" ContentType="application/vnd.openxmlformats-officedocument.presentationml.slideMaster+xml"/>
  <Override PartName="/ppt/theme/theme7.xml" ContentType="application/vnd.openxmlformats-officedocument.theme+xml"/>
  <Override PartName="/ppt/slideLayouts/slideLayout73.xml" ContentType="application/vnd.openxmlformats-officedocument.presentationml.slideLayout+xml"/>
  <Override PartName="/ppt/slideMasters/slideMaster8.xml" ContentType="application/vnd.openxmlformats-officedocument.presentationml.slideMaster+xml"/>
  <Override PartName="/ppt/theme/theme8.xml" ContentType="application/vnd.openxmlformats-officedocument.theme+xml"/>
  <Override PartName="/ppt/slideLayouts/slideLayout85.xml" ContentType="application/vnd.openxmlformats-officedocument.presentationml.slideLayout+xml"/>
  <Override PartName="/ppt/slideMasters/slideMaster9.xml" ContentType="application/vnd.openxmlformats-officedocument.presentationml.slideMaster+xml"/>
  <Override PartName="/ppt/theme/theme9.xml" ContentType="application/vnd.openxmlformats-officedocument.theme+xml"/>
  <Override PartName="/ppt/slideLayouts/slideLayout97.xml" ContentType="application/vnd.openxmlformats-officedocument.presentationml.slideLayout+xml"/>
  <Override PartName="/ppt/slideMasters/slideMaster10.xml" ContentType="application/vnd.openxmlformats-officedocument.presentationml.slideMaster+xml"/>
  <Override PartName="/ppt/theme/theme10.xml" ContentType="application/vnd.openxmlformats-officedocument.theme+xml"/>
  <Override PartName="/ppt/slideLayouts/slideLayout109.xml" ContentType="application/vnd.openxmlformats-officedocument.presentationml.slideLayout+xml"/>
  <Override PartName="/ppt/slideMasters/slideMaster11.xml" ContentType="application/vnd.openxmlformats-officedocument.presentationml.slideMaster+xml"/>
  <Override PartName="/ppt/theme/theme11.xml" ContentType="application/vnd.openxmlformats-officedocument.theme+xml"/>
  <Override PartName="/ppt/slideLayouts/slideLayout121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2.xml" ContentType="application/vnd.openxmlformats-officedocument.presentationml.slide+xml"/>
  <Override PartName="/ppt/notesSlides/notesSlide12.xml" ContentType="application/vnd.openxmlformats-officedocument.presentationml.notesSlide+xml"/>
  <Override PartName="/ppt/slides/slide13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14.xml" ContentType="application/vnd.openxmlformats-officedocument.presentationml.notesSlide+xml"/>
  <Override PartName="/ppt/slides/slide15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16.xml" ContentType="application/vnd.openxmlformats-officedocument.presentationml.slide+xml"/>
  <Override PartName="/ppt/notesSlides/notesSlide16.xml" ContentType="application/vnd.openxmlformats-officedocument.presentationml.notesSlide+xml"/>
  <Override PartName="/ppt/slides/slide17.xml" ContentType="application/vnd.openxmlformats-officedocument.presentationml.slide+xml"/>
  <Override PartName="/ppt/notesSlides/notesSlide17.xml" ContentType="application/vnd.openxmlformats-officedocument.presentationml.notesSlide+xml"/>
  <Override PartName="/ppt/slides/slide18.xml" ContentType="application/vnd.openxmlformats-officedocument.presentationml.slide+xml"/>
  <Override PartName="/ppt/notesSlides/notesSlide18.xml" ContentType="application/vnd.openxmlformats-officedocument.presentationml.notesSlide+xml"/>
  <Override PartName="/ppt/slides/slide19.xml" ContentType="application/vnd.openxmlformats-officedocument.presentationml.slide+xml"/>
  <Override PartName="/ppt/notesSlides/notesSlide19.xml" ContentType="application/vnd.openxmlformats-officedocument.presentationml.notesSlide+xml"/>
  <Override PartName="/ppt/slides/slide20.xml" ContentType="application/vnd.openxmlformats-officedocument.presentationml.slide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1" /><Relationship Type="http://schemas.openxmlformats.org/officeDocument/2006/relationships/extended-properties" Target="/docProps/app.xml" Id="rId2" /><Relationship Type="http://schemas.openxmlformats.org/officeDocument/2006/relationships/custom-properties" Target="/docProps/custom.xml" Id="rId3" /><Relationship Type="http://schemas.openxmlformats.org/officeDocument/2006/relationships/officeDocument" Target="/ppt/presentation.xml" Id="rId4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  <p:sldMasterId id="2147483765" r:id="rId11"/>
    <p:sldMasterId id="2147483778" r:id="rId12"/>
  </p:sldMasterIdLst>
  <p:notesMasterIdLst>
    <p:notesMasterId r:id="rId13"/>
  </p:notes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  <p:sldId id="264" r:id="rId22"/>
    <p:sldId id="265" r:id="rId23"/>
    <p:sldId id="266" r:id="rId24"/>
    <p:sldId id="267" r:id="rId25"/>
    <p:sldId id="268" r:id="rId26"/>
    <p:sldId id="269" r:id="rId27"/>
    <p:sldId id="270" r:id="rId28"/>
    <p:sldId id="271" r:id="rId29"/>
    <p:sldId id="272" r:id="rId30"/>
    <p:sldId id="273" r:id="rId31"/>
    <p:sldId id="274" r:id="rId32"/>
    <p:sldId id="275" r:id="rId33"/>
  </p:sldIdLst>
  <p:sldSz cx="14630400" cy="8229600"/>
  <p:notesSz cx="8229600" cy="14630400"/>
</p:presentation>
</file>

<file path=ppt/_rels/presentation.xml.rels>&#65279;<?xml version="1.0" encoding="utf-8"?><Relationships xmlns="http://schemas.openxmlformats.org/package/2006/relationships"><Relationship Type="http://schemas.openxmlformats.org/officeDocument/2006/relationships/theme" Target="/ppt/theme/theme1.xml" Id="rId1" /><Relationship Type="http://schemas.openxmlformats.org/officeDocument/2006/relationships/slideMaster" Target="/ppt/slideMasters/slideMaster1.xml" Id="rId2" /><Relationship Type="http://schemas.openxmlformats.org/officeDocument/2006/relationships/slideMaster" Target="/ppt/slideMasters/slideMaster2.xml" Id="rId3" /><Relationship Type="http://schemas.openxmlformats.org/officeDocument/2006/relationships/slideMaster" Target="/ppt/slideMasters/slideMaster3.xml" Id="rId4" /><Relationship Type="http://schemas.openxmlformats.org/officeDocument/2006/relationships/slideMaster" Target="/ppt/slideMasters/slideMaster4.xml" Id="rId5" /><Relationship Type="http://schemas.openxmlformats.org/officeDocument/2006/relationships/slideMaster" Target="/ppt/slideMasters/slideMaster5.xml" Id="rId6" /><Relationship Type="http://schemas.openxmlformats.org/officeDocument/2006/relationships/slideMaster" Target="/ppt/slideMasters/slideMaster6.xml" Id="rId7" /><Relationship Type="http://schemas.openxmlformats.org/officeDocument/2006/relationships/slideMaster" Target="/ppt/slideMasters/slideMaster7.xml" Id="rId8" /><Relationship Type="http://schemas.openxmlformats.org/officeDocument/2006/relationships/slideMaster" Target="/ppt/slideMasters/slideMaster8.xml" Id="rId9" /><Relationship Type="http://schemas.openxmlformats.org/officeDocument/2006/relationships/slideMaster" Target="/ppt/slideMasters/slideMaster9.xml" Id="rId10" /><Relationship Type="http://schemas.openxmlformats.org/officeDocument/2006/relationships/slideMaster" Target="/ppt/slideMasters/slideMaster10.xml" Id="rId11" /><Relationship Type="http://schemas.openxmlformats.org/officeDocument/2006/relationships/slideMaster" Target="/ppt/slideMasters/slideMaster11.xml" Id="rId12" /><Relationship Type="http://schemas.openxmlformats.org/officeDocument/2006/relationships/notesMaster" Target="/ppt/notesMasters/notesMaster1.xml" Id="rId13" /><Relationship Type="http://schemas.openxmlformats.org/officeDocument/2006/relationships/slide" Target="/ppt/slides/slide1.xml" Id="rId14" /><Relationship Type="http://schemas.openxmlformats.org/officeDocument/2006/relationships/slide" Target="/ppt/slides/slide2.xml" Id="rId15" /><Relationship Type="http://schemas.openxmlformats.org/officeDocument/2006/relationships/slide" Target="/ppt/slides/slide3.xml" Id="rId16" /><Relationship Type="http://schemas.openxmlformats.org/officeDocument/2006/relationships/slide" Target="/ppt/slides/slide4.xml" Id="rId17" /><Relationship Type="http://schemas.openxmlformats.org/officeDocument/2006/relationships/slide" Target="/ppt/slides/slide5.xml" Id="rId18" /><Relationship Type="http://schemas.openxmlformats.org/officeDocument/2006/relationships/slide" Target="/ppt/slides/slide6.xml" Id="rId19" /><Relationship Type="http://schemas.openxmlformats.org/officeDocument/2006/relationships/slide" Target="/ppt/slides/slide7.xml" Id="rId20" /><Relationship Type="http://schemas.openxmlformats.org/officeDocument/2006/relationships/slide" Target="/ppt/slides/slide8.xml" Id="rId21" /><Relationship Type="http://schemas.openxmlformats.org/officeDocument/2006/relationships/slide" Target="/ppt/slides/slide9.xml" Id="rId22" /><Relationship Type="http://schemas.openxmlformats.org/officeDocument/2006/relationships/slide" Target="/ppt/slides/slide10.xml" Id="rId23" /><Relationship Type="http://schemas.openxmlformats.org/officeDocument/2006/relationships/slide" Target="/ppt/slides/slide11.xml" Id="rId24" /><Relationship Type="http://schemas.openxmlformats.org/officeDocument/2006/relationships/slide" Target="/ppt/slides/slide12.xml" Id="rId25" /><Relationship Type="http://schemas.openxmlformats.org/officeDocument/2006/relationships/slide" Target="/ppt/slides/slide13.xml" Id="rId26" /><Relationship Type="http://schemas.openxmlformats.org/officeDocument/2006/relationships/slide" Target="/ppt/slides/slide14.xml" Id="rId27" /><Relationship Type="http://schemas.openxmlformats.org/officeDocument/2006/relationships/slide" Target="/ppt/slides/slide15.xml" Id="rId28" /><Relationship Type="http://schemas.openxmlformats.org/officeDocument/2006/relationships/slide" Target="/ppt/slides/slide16.xml" Id="rId29" /><Relationship Type="http://schemas.openxmlformats.org/officeDocument/2006/relationships/slide" Target="/ppt/slides/slide17.xml" Id="rId30" /><Relationship Type="http://schemas.openxmlformats.org/officeDocument/2006/relationships/slide" Target="/ppt/slides/slide18.xml" Id="rId31" /><Relationship Type="http://schemas.openxmlformats.org/officeDocument/2006/relationships/slide" Target="/ppt/slides/slide19.xml" Id="rId32" /><Relationship Type="http://schemas.openxmlformats.org/officeDocument/2006/relationships/slide" Target="/ppt/slides/slide20.xml" Id="rId33" 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12.xml" Id="rId1" />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move the slide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45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2000" spc="-1" strike="noStrike">
                <a:latin typeface="Arial"/>
              </a:rPr>
              <a:t>Click to edit the notes format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45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1400" spc="-1" strike="noStrike">
                <a:latin typeface="Times New Roman"/>
              </a:rPr>
              <a:t>&lt;header&gt;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454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455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456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846B5FB1-63CF-40E0-82FA-9F388A912D34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1.xml.rels>&#65279;<?xml version="1.0" encoding="utf-8"?><Relationships xmlns="http://schemas.openxmlformats.org/package/2006/relationships"><Relationship Type="http://schemas.openxmlformats.org/officeDocument/2006/relationships/slide" Target="/ppt/slides/slide11.xml" Id="rId1" /><Relationship Type="http://schemas.openxmlformats.org/officeDocument/2006/relationships/notesMaster" Target="/ppt/notesMasters/notesMaster1.xml" Id="rId2" /></Relationships>
</file>

<file path=ppt/notesSlides/_rels/notesSlide12.xml.rels>&#65279;<?xml version="1.0" encoding="utf-8"?><Relationships xmlns="http://schemas.openxmlformats.org/package/2006/relationships"><Relationship Type="http://schemas.openxmlformats.org/officeDocument/2006/relationships/slide" Target="/ppt/slides/slide12.xml" Id="rId1" /><Relationship Type="http://schemas.openxmlformats.org/officeDocument/2006/relationships/notesMaster" Target="/ppt/notesMasters/notesMaster1.xml" Id="rId2" /></Relationships>
</file>

<file path=ppt/notesSlides/_rels/notesSlide13.xml.rels>&#65279;<?xml version="1.0" encoding="utf-8"?><Relationships xmlns="http://schemas.openxmlformats.org/package/2006/relationships"><Relationship Type="http://schemas.openxmlformats.org/officeDocument/2006/relationships/slide" Target="/ppt/slides/slide13.xml" Id="rId1" /><Relationship Type="http://schemas.openxmlformats.org/officeDocument/2006/relationships/notesMaster" Target="/ppt/notesMasters/notesMaster1.xml" Id="rId2" /></Relationships>
</file>

<file path=ppt/notesSlides/_rels/notesSlide14.xml.rels>&#65279;<?xml version="1.0" encoding="utf-8"?><Relationships xmlns="http://schemas.openxmlformats.org/package/2006/relationships"><Relationship Type="http://schemas.openxmlformats.org/officeDocument/2006/relationships/slide" Target="/ppt/slides/slide14.xml" Id="rId1" /><Relationship Type="http://schemas.openxmlformats.org/officeDocument/2006/relationships/notesMaster" Target="/ppt/notesMasters/notesMaster1.xml" Id="rId2" /></Relationships>
</file>

<file path=ppt/notesSlides/_rels/notesSlide15.xml.rels>&#65279;<?xml version="1.0" encoding="utf-8"?><Relationships xmlns="http://schemas.openxmlformats.org/package/2006/relationships"><Relationship Type="http://schemas.openxmlformats.org/officeDocument/2006/relationships/slide" Target="/ppt/slides/slide15.xml" Id="rId1" /><Relationship Type="http://schemas.openxmlformats.org/officeDocument/2006/relationships/notesMaster" Target="/ppt/notesMasters/notesMaster1.xml" Id="rId2" /></Relationships>
</file>

<file path=ppt/notesSlides/_rels/notesSlide16.xml.rels>&#65279;<?xml version="1.0" encoding="utf-8"?><Relationships xmlns="http://schemas.openxmlformats.org/package/2006/relationships"><Relationship Type="http://schemas.openxmlformats.org/officeDocument/2006/relationships/slide" Target="/ppt/slides/slide16.xml" Id="rId1" /><Relationship Type="http://schemas.openxmlformats.org/officeDocument/2006/relationships/notesMaster" Target="/ppt/notesMasters/notesMaster1.xml" Id="rId2" /></Relationships>
</file>

<file path=ppt/notesSlides/_rels/notesSlide17.xml.rels>&#65279;<?xml version="1.0" encoding="utf-8"?><Relationships xmlns="http://schemas.openxmlformats.org/package/2006/relationships"><Relationship Type="http://schemas.openxmlformats.org/officeDocument/2006/relationships/slide" Target="/ppt/slides/slide17.xml" Id="rId1" /><Relationship Type="http://schemas.openxmlformats.org/officeDocument/2006/relationships/notesMaster" Target="/ppt/notesMasters/notesMaster1.xml" Id="rId2" /></Relationships>
</file>

<file path=ppt/notesSlides/_rels/notesSlide18.xml.rels>&#65279;<?xml version="1.0" encoding="utf-8"?><Relationships xmlns="http://schemas.openxmlformats.org/package/2006/relationships"><Relationship Type="http://schemas.openxmlformats.org/officeDocument/2006/relationships/slide" Target="/ppt/slides/slide18.xml" Id="rId1" /><Relationship Type="http://schemas.openxmlformats.org/officeDocument/2006/relationships/notesMaster" Target="/ppt/notesMasters/notesMaster1.xml" Id="rId2" /></Relationships>
</file>

<file path=ppt/notesSlides/_rels/notesSlide19.xml.rels>&#65279;<?xml version="1.0" encoding="utf-8"?><Relationships xmlns="http://schemas.openxmlformats.org/package/2006/relationships"><Relationship Type="http://schemas.openxmlformats.org/officeDocument/2006/relationships/slide" Target="/ppt/slides/slide19.xml" Id="rId1" /><Relationship Type="http://schemas.openxmlformats.org/officeDocument/2006/relationships/notesMaster" Target="/ppt/notesMasters/notesMaster1.xml" Id="rId2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slide" Target="/ppt/slides/slide2.xml" Id="rId1" /><Relationship Type="http://schemas.openxmlformats.org/officeDocument/2006/relationships/notesMaster" Target="/ppt/notesMasters/notesMaster1.xml" Id="rId2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slide" Target="/ppt/slides/slide3.xml" Id="rId1" /><Relationship Type="http://schemas.openxmlformats.org/officeDocument/2006/relationships/notesMaster" Target="/ppt/notesMasters/notesMaster1.xml" Id="rId2" /></Relationships>
</file>

<file path=ppt/notesSlides/_rels/notesSlide4.xml.rels>&#65279;<?xml version="1.0" encoding="utf-8"?><Relationships xmlns="http://schemas.openxmlformats.org/package/2006/relationships"><Relationship Type="http://schemas.openxmlformats.org/officeDocument/2006/relationships/slide" Target="/ppt/slides/slide4.xml" Id="rId1" /><Relationship Type="http://schemas.openxmlformats.org/officeDocument/2006/relationships/notesMaster" Target="/ppt/notesMasters/notesMaster1.xml" Id="rId2" /></Relationships>
</file>

<file path=ppt/notesSlides/_rels/notesSlide5.xml.rels>&#65279;<?xml version="1.0" encoding="utf-8"?><Relationships xmlns="http://schemas.openxmlformats.org/package/2006/relationships"><Relationship Type="http://schemas.openxmlformats.org/officeDocument/2006/relationships/slide" Target="/ppt/slides/slide5.xml" Id="rId1" /><Relationship Type="http://schemas.openxmlformats.org/officeDocument/2006/relationships/notesMaster" Target="/ppt/notesMasters/notesMaster1.xml" Id="rId2" /></Relationships>
</file>

<file path=ppt/notesSlides/_rels/notesSlide6.xml.rels>&#65279;<?xml version="1.0" encoding="utf-8"?><Relationships xmlns="http://schemas.openxmlformats.org/package/2006/relationships"><Relationship Type="http://schemas.openxmlformats.org/officeDocument/2006/relationships/slide" Target="/ppt/slides/slide6.xml" Id="rId1" /><Relationship Type="http://schemas.openxmlformats.org/officeDocument/2006/relationships/notesMaster" Target="/ppt/notesMasters/notesMaster1.xml" Id="rId2" /></Relationships>
</file>

<file path=ppt/notesSlides/_rels/notesSlide7.xml.rels>&#65279;<?xml version="1.0" encoding="utf-8"?><Relationships xmlns="http://schemas.openxmlformats.org/package/2006/relationships"><Relationship Type="http://schemas.openxmlformats.org/officeDocument/2006/relationships/slide" Target="/ppt/slides/slide7.xml" Id="rId1" /><Relationship Type="http://schemas.openxmlformats.org/officeDocument/2006/relationships/notesMaster" Target="/ppt/notesMasters/notesMaster1.xml" Id="rId2" /></Relationships>
</file>

<file path=ppt/notesSlides/_rels/notesSlide8.xml.rels>&#65279;<?xml version="1.0" encoding="utf-8"?><Relationships xmlns="http://schemas.openxmlformats.org/package/2006/relationships"><Relationship Type="http://schemas.openxmlformats.org/officeDocument/2006/relationships/slide" Target="/ppt/slides/slide8.xml" Id="rId1" /><Relationship Type="http://schemas.openxmlformats.org/officeDocument/2006/relationships/notesMaster" Target="/ppt/notesMasters/notesMaster1.xml" Id="rId2" /></Relationships>
</file>

<file path=ppt/notesSlides/_rels/notesSlide9.xml.rels>&#65279;<?xml version="1.0" encoding="utf-8"?><Relationships xmlns="http://schemas.openxmlformats.org/package/2006/relationships"><Relationship Type="http://schemas.openxmlformats.org/officeDocument/2006/relationships/slide" Target="/ppt/slides/slide9.xml" Id="rId1" /><Relationship Type="http://schemas.openxmlformats.org/officeDocument/2006/relationships/notesMaster" Target="/ppt/notesMasters/notesMaster1.xml" Id="rId2" /></Relationship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</p:spPr>
      </p:sp>
      <p:sp>
        <p:nvSpPr>
          <p:cNvPr id="702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703" name="CustomShape 3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7FA6F962-44F1-4AD5-95AB-F4CEF63B97D5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Arial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</p:spPr>
      </p:sp>
      <p:sp>
        <p:nvSpPr>
          <p:cNvPr id="705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706" name="CustomShape 3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E842739B-CAAF-44CE-86F7-E1C4B9F4ACD6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0" cy="0"/>
          </a:xfrm>
          <a:prstGeom prst="rect">
            <a:avLst/>
          </a:prstGeom>
        </p:spPr>
      </p:sp>
      <p:sp>
        <p:nvSpPr>
          <p:cNvPr id="708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709" name="CustomShape 3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E10FFCB2-B1CB-4E9E-9E8B-527DE2B0D438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Arial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</p:spPr>
      </p:sp>
      <p:sp>
        <p:nvSpPr>
          <p:cNvPr id="711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712" name="CustomShape 3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F5F94F8E-7B99-425A-A9DA-FC753B76BBE1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Arial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0" cy="0"/>
          </a:xfrm>
          <a:prstGeom prst="rect">
            <a:avLst/>
          </a:prstGeom>
        </p:spPr>
      </p:sp>
      <p:sp>
        <p:nvSpPr>
          <p:cNvPr id="714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715" name="CustomShape 3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A4FFEF6A-92D6-442F-AFB5-2A331F1035EE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Arial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</p:spPr>
      </p:sp>
      <p:sp>
        <p:nvSpPr>
          <p:cNvPr id="717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718" name="CustomShape 3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EEBD3AB5-BF21-48A1-AA2C-7EAB85D624B2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Arial"/>
            </a:endParaRPr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</p:spPr>
      </p:sp>
      <p:sp>
        <p:nvSpPr>
          <p:cNvPr id="720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721" name="CustomShape 3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9C1C9B9D-51E1-49D1-B886-D15A8D7D176F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Arial"/>
            </a:endParaRPr>
          </a:p>
        </p:txBody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</p:spPr>
      </p:sp>
      <p:sp>
        <p:nvSpPr>
          <p:cNvPr id="723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724" name="CustomShape 3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E228DA87-2F4D-4047-9798-9505EE341122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Arial"/>
            </a:endParaRPr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</p:spPr>
      </p:sp>
      <p:sp>
        <p:nvSpPr>
          <p:cNvPr id="726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727" name="CustomShape 3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9F944515-C34A-4190-B05A-1545A04342E1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</p:spPr>
      </p:sp>
      <p:sp>
        <p:nvSpPr>
          <p:cNvPr id="678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679" name="CustomShape 3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C9034A99-BA1A-423A-82D5-1E2AAB982E40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</p:spPr>
      </p:sp>
      <p:sp>
        <p:nvSpPr>
          <p:cNvPr id="681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682" name="CustomShape 3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EE8F6AC9-2F8D-411C-A099-3ED37274673C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</p:spPr>
      </p:sp>
      <p:sp>
        <p:nvSpPr>
          <p:cNvPr id="684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685" name="CustomShape 3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071818C8-8C32-4F5E-98D7-5068867FD0A7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</p:spPr>
      </p:sp>
      <p:sp>
        <p:nvSpPr>
          <p:cNvPr id="687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688" name="CustomShape 3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D1A2F109-DB49-4B0A-A326-AD6CE8048B01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</p:spPr>
      </p:sp>
      <p:sp>
        <p:nvSpPr>
          <p:cNvPr id="690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691" name="CustomShape 3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fld id="{190D5103-4BCF-4BB8-B430-323804A1CB4C}" type="slidenum">
              <a:rPr b="0" lang="en-US" sz="1800" spc="-1" strike="noStrike">
                <a:solidFill>
                  <a:srgbClr val="000000"/>
                </a:solidFill>
                <a:latin typeface="Calibri"/>
                <a:ea typeface="+mn-ea"/>
              </a:rPr>
              <a:t>&lt;number&gt;</a:t>
            </a:fld>
            <a:endParaRPr b="0" lang="en-IN" sz="1800" spc="-1" strike="noStrike"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</p:spPr>
      </p:sp>
      <p:sp>
        <p:nvSpPr>
          <p:cNvPr id="693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694" name="CustomShape 3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EF0E0F2B-1787-4F8B-9430-AA9C96B9A576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</p:spPr>
      </p:sp>
      <p:sp>
        <p:nvSpPr>
          <p:cNvPr id="696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697" name="CustomShape 3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CE2773A5-095C-4A0E-8DB9-97D037C879AE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</p:spPr>
      </p:sp>
      <p:sp>
        <p:nvSpPr>
          <p:cNvPr id="699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700" name="CustomShape 3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C86BE121-153B-40FD-8740-A414EC46A1F6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Arial"/>
            </a:endParaRPr>
          </a:p>
        </p:txBody>
      </p:sp>
    </p:spTree>
  </p:cSld>
</p:notes>
</file>

<file path=ppt/slideLayouts/_rels/slideLayout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109.xml.rels>&#65279;<?xml version="1.0" encoding="utf-8"?><Relationships xmlns="http://schemas.openxmlformats.org/package/2006/relationships"><Relationship Type="http://schemas.openxmlformats.org/officeDocument/2006/relationships/slideMaster" Target="/ppt/slideMasters/slideMaster10.xml" Id="rId1" /></Relationships>
</file>

<file path=ppt/slideLayouts/_rels/slideLayout12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3.xml.rels>&#65279;<?xml version="1.0" encoding="utf-8"?><Relationships xmlns="http://schemas.openxmlformats.org/package/2006/relationships"><Relationship Type="http://schemas.openxmlformats.org/officeDocument/2006/relationships/slideMaster" Target="/ppt/slideMasters/slideMaster2.xml" Id="rId1" /></Relationships>
</file>

<file path=ppt/slideLayouts/_rels/slideLayout25.xml.rels>&#65279;<?xml version="1.0" encoding="utf-8"?><Relationships xmlns="http://schemas.openxmlformats.org/package/2006/relationships"><Relationship Type="http://schemas.openxmlformats.org/officeDocument/2006/relationships/slideMaster" Target="/ppt/slideMasters/slideMaster3.xml" Id="rId1" /></Relationships>
</file>

<file path=ppt/slideLayouts/_rels/slideLayout37.xml.rels>&#65279;<?xml version="1.0" encoding="utf-8"?><Relationships xmlns="http://schemas.openxmlformats.org/package/2006/relationships"><Relationship Type="http://schemas.openxmlformats.org/officeDocument/2006/relationships/slideMaster" Target="/ppt/slideMasters/slideMaster4.xml" Id="rId1" /></Relationships>
</file>

<file path=ppt/slideLayouts/_rels/slideLayout49.xml.rels>&#65279;<?xml version="1.0" encoding="utf-8"?><Relationships xmlns="http://schemas.openxmlformats.org/package/2006/relationships"><Relationship Type="http://schemas.openxmlformats.org/officeDocument/2006/relationships/slideMaster" Target="/ppt/slideMasters/slideMaster5.xml" Id="rId1" /></Relationships>
</file>

<file path=ppt/slideLayouts/_rels/slideLayout61.xml.rels>&#65279;<?xml version="1.0" encoding="utf-8"?><Relationships xmlns="http://schemas.openxmlformats.org/package/2006/relationships"><Relationship Type="http://schemas.openxmlformats.org/officeDocument/2006/relationships/slideMaster" Target="/ppt/slideMasters/slideMaster6.xml" Id="rId1" /></Relationships>
</file>

<file path=ppt/slideLayouts/_rels/slideLayout73.xml.rels>&#65279;<?xml version="1.0" encoding="utf-8"?><Relationships xmlns="http://schemas.openxmlformats.org/package/2006/relationships"><Relationship Type="http://schemas.openxmlformats.org/officeDocument/2006/relationships/slideMaster" Target="/ppt/slideMasters/slideMaster7.xml" Id="rId1" /></Relationships>
</file>

<file path=ppt/slideLayouts/_rels/slideLayout85.xml.rels>&#65279;<?xml version="1.0" encoding="utf-8"?><Relationships xmlns="http://schemas.openxmlformats.org/package/2006/relationships"><Relationship Type="http://schemas.openxmlformats.org/officeDocument/2006/relationships/slideMaster" Target="/ppt/slideMasters/slideMaster8.xml" Id="rId1" /></Relationships>
</file>

<file path=ppt/slideLayouts/_rels/slideLayout97.xml.rels>&#65279;<?xml version="1.0" encoding="utf-8"?><Relationships xmlns="http://schemas.openxmlformats.org/package/2006/relationships"><Relationship Type="http://schemas.openxmlformats.org/officeDocument/2006/relationships/slideMaster" Target="/ppt/slideMasters/slideMaster9.xml" Id="rId1" />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" /><Relationship Type="http://schemas.openxmlformats.org/officeDocument/2006/relationships/image" Target="/ppt/media/image1.png" Id="rId2" /><Relationship Type="http://schemas.openxmlformats.org/officeDocument/2006/relationships/slideLayout" Target="/ppt/slideLayouts/slideLayout1.xml" Id="rId3" /></Relationships>
</file>

<file path=ppt/slideMasters/_rels/slideMaster10.xml.rels>&#65279;<?xml version="1.0" encoding="utf-8"?><Relationships xmlns="http://schemas.openxmlformats.org/package/2006/relationships"><Relationship Type="http://schemas.openxmlformats.org/officeDocument/2006/relationships/theme" Target="/ppt/theme/theme10.xml" Id="rId1" /><Relationship Type="http://schemas.openxmlformats.org/officeDocument/2006/relationships/image" Target="/ppt/media/image10.png" Id="rId2" /><Relationship Type="http://schemas.openxmlformats.org/officeDocument/2006/relationships/slideLayout" Target="/ppt/slideLayouts/slideLayout109.xml" Id="rId3" /></Relationships>
</file>

<file path=ppt/slideMasters/_rels/slideMaster11.xml.rels>&#65279;<?xml version="1.0" encoding="utf-8"?><Relationships xmlns="http://schemas.openxmlformats.org/package/2006/relationships"><Relationship Type="http://schemas.openxmlformats.org/officeDocument/2006/relationships/theme" Target="/ppt/theme/theme11.xml" Id="rId1" /><Relationship Type="http://schemas.openxmlformats.org/officeDocument/2006/relationships/image" Target="/ppt/media/image11.png" Id="rId2" /><Relationship Type="http://schemas.openxmlformats.org/officeDocument/2006/relationships/slideLayout" Target="/ppt/slideLayouts/slideLayout121.xml" Id="rId3" /></Relationships>
</file>

<file path=ppt/slideMasters/_rels/slideMaster2.xml.rels>&#65279;<?xml version="1.0" encoding="utf-8"?><Relationships xmlns="http://schemas.openxmlformats.org/package/2006/relationships"><Relationship Type="http://schemas.openxmlformats.org/officeDocument/2006/relationships/theme" Target="/ppt/theme/theme2.xml" Id="rId1" /><Relationship Type="http://schemas.openxmlformats.org/officeDocument/2006/relationships/image" Target="/ppt/media/image2.png" Id="rId2" /><Relationship Type="http://schemas.openxmlformats.org/officeDocument/2006/relationships/slideLayout" Target="/ppt/slideLayouts/slideLayout13.xml" Id="rId3" /></Relationships>
</file>

<file path=ppt/slideMasters/_rels/slideMaster3.xml.rels>&#65279;<?xml version="1.0" encoding="utf-8"?><Relationships xmlns="http://schemas.openxmlformats.org/package/2006/relationships"><Relationship Type="http://schemas.openxmlformats.org/officeDocument/2006/relationships/theme" Target="/ppt/theme/theme3.xml" Id="rId1" /><Relationship Type="http://schemas.openxmlformats.org/officeDocument/2006/relationships/image" Target="/ppt/media/image3.png" Id="rId2" /><Relationship Type="http://schemas.openxmlformats.org/officeDocument/2006/relationships/slideLayout" Target="/ppt/slideLayouts/slideLayout25.xml" Id="rId3" /></Relationships>
</file>

<file path=ppt/slideMasters/_rels/slideMaster4.xml.rels>&#65279;<?xml version="1.0" encoding="utf-8"?><Relationships xmlns="http://schemas.openxmlformats.org/package/2006/relationships"><Relationship Type="http://schemas.openxmlformats.org/officeDocument/2006/relationships/theme" Target="/ppt/theme/theme4.xml" Id="rId1" /><Relationship Type="http://schemas.openxmlformats.org/officeDocument/2006/relationships/image" Target="/ppt/media/image4.png" Id="rId2" /><Relationship Type="http://schemas.openxmlformats.org/officeDocument/2006/relationships/slideLayout" Target="/ppt/slideLayouts/slideLayout37.xml" Id="rId3" /></Relationships>
</file>

<file path=ppt/slideMasters/_rels/slideMaster5.xml.rels>&#65279;<?xml version="1.0" encoding="utf-8"?><Relationships xmlns="http://schemas.openxmlformats.org/package/2006/relationships"><Relationship Type="http://schemas.openxmlformats.org/officeDocument/2006/relationships/theme" Target="/ppt/theme/theme5.xml" Id="rId1" /><Relationship Type="http://schemas.openxmlformats.org/officeDocument/2006/relationships/image" Target="/ppt/media/image5.png" Id="rId2" /><Relationship Type="http://schemas.openxmlformats.org/officeDocument/2006/relationships/slideLayout" Target="/ppt/slideLayouts/slideLayout49.xml" Id="rId3" /></Relationships>
</file>

<file path=ppt/slideMasters/_rels/slideMaster6.xml.rels>&#65279;<?xml version="1.0" encoding="utf-8"?><Relationships xmlns="http://schemas.openxmlformats.org/package/2006/relationships"><Relationship Type="http://schemas.openxmlformats.org/officeDocument/2006/relationships/theme" Target="/ppt/theme/theme6.xml" Id="rId1" /><Relationship Type="http://schemas.openxmlformats.org/officeDocument/2006/relationships/image" Target="/ppt/media/image6.png" Id="rId2" /><Relationship Type="http://schemas.openxmlformats.org/officeDocument/2006/relationships/slideLayout" Target="/ppt/slideLayouts/slideLayout61.xml" Id="rId3" /></Relationships>
</file>

<file path=ppt/slideMasters/_rels/slideMaster7.xml.rels>&#65279;<?xml version="1.0" encoding="utf-8"?><Relationships xmlns="http://schemas.openxmlformats.org/package/2006/relationships"><Relationship Type="http://schemas.openxmlformats.org/officeDocument/2006/relationships/theme" Target="/ppt/theme/theme7.xml" Id="rId1" /><Relationship Type="http://schemas.openxmlformats.org/officeDocument/2006/relationships/image" Target="/ppt/media/image7.png" Id="rId2" /><Relationship Type="http://schemas.openxmlformats.org/officeDocument/2006/relationships/slideLayout" Target="/ppt/slideLayouts/slideLayout73.xml" Id="rId3" /></Relationships>
</file>

<file path=ppt/slideMasters/_rels/slideMaster8.xml.rels>&#65279;<?xml version="1.0" encoding="utf-8"?><Relationships xmlns="http://schemas.openxmlformats.org/package/2006/relationships"><Relationship Type="http://schemas.openxmlformats.org/officeDocument/2006/relationships/theme" Target="/ppt/theme/theme8.xml" Id="rId1" /><Relationship Type="http://schemas.openxmlformats.org/officeDocument/2006/relationships/image" Target="/ppt/media/image8.png" Id="rId2" /><Relationship Type="http://schemas.openxmlformats.org/officeDocument/2006/relationships/slideLayout" Target="/ppt/slideLayouts/slideLayout85.xml" Id="rId3" /></Relationships>
</file>

<file path=ppt/slideMasters/_rels/slideMaster9.xml.rels>&#65279;<?xml version="1.0" encoding="utf-8"?><Relationships xmlns="http://schemas.openxmlformats.org/package/2006/relationships"><Relationship Type="http://schemas.openxmlformats.org/officeDocument/2006/relationships/theme" Target="/ppt/theme/theme9.xml" Id="rId1" /><Relationship Type="http://schemas.openxmlformats.org/officeDocument/2006/relationships/image" Target="/ppt/media/image9.png" Id="rId2" /><Relationship Type="http://schemas.openxmlformats.org/officeDocument/2006/relationships/slideLayout" Target="/ppt/slideLayouts/slideLayout97.xml" Id="rId3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" name="Image 0" descr="preencoded.png"/>
          <p:cNvPicPr/>
          <p:nvPr/>
        </p:nvPicPr>
        <p:blipFill>
          <a:blip r:embed="rId2"/>
          <a:stretch/>
        </p:blipFill>
        <p:spPr>
          <a:xfrm>
            <a:off x="12839040" y="7749720"/>
            <a:ext cx="1720440" cy="4093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3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r>
              <a:rPr lang="en-IN" sz="4400" b="0" strike="noStrike" spc="-1">
                <a:latin typeface="Arial"/>
              </a:rPr>
              <a:t>Click to </a:t>
            </a:r>
            <a:r>
              <a:rPr lang="en-IN" sz="4400" b="0" strike="noStrike" spc="-1">
                <a:latin typeface="Arial"/>
              </a:rPr>
              <a:t>edit the </a:t>
            </a:r>
            <a:r>
              <a:rPr lang="en-IN" sz="4400" b="0" strike="noStrike" spc="-1">
                <a:latin typeface="Arial"/>
              </a:rPr>
              <a:t>title text </a:t>
            </a:r>
            <a:r>
              <a:rPr lang="en-IN" sz="4400" b="0" strike="noStrike" spc="-1">
                <a:latin typeface="Arial"/>
              </a:rPr>
              <a:t>format</a:t>
            </a:r>
            <a:endParaRPr lang="en-IN" sz="4400" b="0" strike="noStrike" spc="-1"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  <a:endParaRPr lang="en-IN" sz="3200" b="0" strike="noStrike" spc="-1"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  <a:endParaRPr lang="en-IN" sz="2800" b="0" strike="noStrike" spc="-1"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  <a:endParaRPr lang="en-IN" sz="2400" b="0" strike="noStrike" spc="-1"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  <a:endParaRPr lang="en-IN" sz="2000" b="0" strike="noStrike" spc="-1"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  <a:endParaRPr lang="en-IN" sz="2000" b="0" strike="noStrike" spc="-1"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  <a:endParaRPr lang="en-IN" sz="2000" b="0" strike="noStrike" spc="-1"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  <a:endParaRPr lang="en-IN" sz="2000" b="0" strike="noStrike" spc="-1"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CustomShape 1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0" name="CustomShape 2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71" name="Image 0" descr="preencoded.png"/>
          <p:cNvPicPr/>
          <p:nvPr/>
        </p:nvPicPr>
        <p:blipFill>
          <a:blip r:embed="rId2"/>
          <a:stretch/>
        </p:blipFill>
        <p:spPr>
          <a:xfrm>
            <a:off x="12839040" y="7749720"/>
            <a:ext cx="1720440" cy="409320"/>
          </a:xfrm>
          <a:prstGeom prst="rect">
            <a:avLst/>
          </a:prstGeom>
          <a:ln w="0">
            <a:noFill/>
          </a:ln>
        </p:spPr>
      </p:pic>
      <p:sp>
        <p:nvSpPr>
          <p:cNvPr id="372" name="PlaceHolder 3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  <a:endParaRPr lang="en-IN" sz="4400" b="0" strike="noStrike" spc="-1">
              <a:latin typeface="Arial"/>
            </a:endParaRPr>
          </a:p>
        </p:txBody>
      </p:sp>
      <p:sp>
        <p:nvSpPr>
          <p:cNvPr id="373" name="PlaceHolder 4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  <a:endParaRPr lang="en-IN" sz="3200" b="0" strike="noStrike" spc="-1"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  <a:endParaRPr lang="en-IN" sz="2800" b="0" strike="noStrike" spc="-1"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  <a:endParaRPr lang="en-IN" sz="2400" b="0" strike="noStrike" spc="-1"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  <a:endParaRPr lang="en-IN" sz="2000" b="0" strike="noStrike" spc="-1"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  <a:endParaRPr lang="en-IN" sz="2000" b="0" strike="noStrike" spc="-1"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  <a:endParaRPr lang="en-IN" sz="2000" b="0" strike="noStrike" spc="-1"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  <a:endParaRPr lang="en-IN" sz="2000" b="0" strike="noStrike" spc="-1"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6" r:id="rId3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CustomShape 1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1" name="CustomShape 2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12" name="Image 0" descr="preencoded.png"/>
          <p:cNvPicPr/>
          <p:nvPr/>
        </p:nvPicPr>
        <p:blipFill>
          <a:blip r:embed="rId2"/>
          <a:stretch/>
        </p:blipFill>
        <p:spPr>
          <a:xfrm>
            <a:off x="12839040" y="7749720"/>
            <a:ext cx="1720440" cy="409320"/>
          </a:xfrm>
          <a:prstGeom prst="rect">
            <a:avLst/>
          </a:prstGeom>
          <a:ln w="0">
            <a:noFill/>
          </a:ln>
        </p:spPr>
      </p:pic>
      <p:sp>
        <p:nvSpPr>
          <p:cNvPr id="413" name="PlaceHolder 3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  <a:endParaRPr lang="en-IN" sz="4400" b="0" strike="noStrike" spc="-1">
              <a:latin typeface="Arial"/>
            </a:endParaRPr>
          </a:p>
        </p:txBody>
      </p:sp>
      <p:sp>
        <p:nvSpPr>
          <p:cNvPr id="414" name="PlaceHolder 4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  <a:endParaRPr lang="en-IN" sz="3200" b="0" strike="noStrike" spc="-1"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  <a:endParaRPr lang="en-IN" sz="2800" b="0" strike="noStrike" spc="-1"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  <a:endParaRPr lang="en-IN" sz="2400" b="0" strike="noStrike" spc="-1"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  <a:endParaRPr lang="en-IN" sz="2000" b="0" strike="noStrike" spc="-1"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  <a:endParaRPr lang="en-IN" sz="2000" b="0" strike="noStrike" spc="-1"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  <a:endParaRPr lang="en-IN" sz="2000" b="0" strike="noStrike" spc="-1"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  <a:endParaRPr lang="en-IN" sz="2000" b="0" strike="noStrike" spc="-1"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9" r:id="rId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CustomShape 2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3" name="Image 0" descr="preencoded.png"/>
          <p:cNvPicPr/>
          <p:nvPr/>
        </p:nvPicPr>
        <p:blipFill>
          <a:blip r:embed="rId2"/>
          <a:stretch/>
        </p:blipFill>
        <p:spPr>
          <a:xfrm>
            <a:off x="12839040" y="7749720"/>
            <a:ext cx="1720440" cy="409320"/>
          </a:xfrm>
          <a:prstGeom prst="rect">
            <a:avLst/>
          </a:prstGeom>
          <a:ln w="0">
            <a:noFill/>
          </a:ln>
        </p:spPr>
      </p:pic>
      <p:sp>
        <p:nvSpPr>
          <p:cNvPr id="44" name="PlaceHolder 3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  <a:endParaRPr lang="en-IN" sz="4400" b="0" strike="noStrike" spc="-1"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  <a:endParaRPr lang="en-IN" sz="3200" b="0" strike="noStrike" spc="-1"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  <a:endParaRPr lang="en-IN" sz="2800" b="0" strike="noStrike" spc="-1"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  <a:endParaRPr lang="en-IN" sz="2400" b="0" strike="noStrike" spc="-1"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  <a:endParaRPr lang="en-IN" sz="2000" b="0" strike="noStrike" spc="-1"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  <a:endParaRPr lang="en-IN" sz="2000" b="0" strike="noStrike" spc="-1"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  <a:endParaRPr lang="en-IN" sz="2000" b="0" strike="noStrike" spc="-1"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  <a:endParaRPr lang="en-IN" sz="2000" b="0" strike="noStrike" spc="-1"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CustomShape 2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4" name="Image 0" descr="preencoded.png"/>
          <p:cNvPicPr/>
          <p:nvPr/>
        </p:nvPicPr>
        <p:blipFill>
          <a:blip r:embed="rId2"/>
          <a:stretch/>
        </p:blipFill>
        <p:spPr>
          <a:xfrm>
            <a:off x="12839040" y="7749720"/>
            <a:ext cx="1720440" cy="409320"/>
          </a:xfrm>
          <a:prstGeom prst="rect">
            <a:avLst/>
          </a:prstGeom>
          <a:ln w="0">
            <a:noFill/>
          </a:ln>
        </p:spPr>
      </p:pic>
      <p:sp>
        <p:nvSpPr>
          <p:cNvPr id="85" name="PlaceHolder 3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  <a:endParaRPr lang="en-IN" sz="4400" b="0" strike="noStrike" spc="-1"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  <a:endParaRPr lang="en-IN" sz="3200" b="0" strike="noStrike" spc="-1"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  <a:endParaRPr lang="en-IN" sz="2800" b="0" strike="noStrike" spc="-1"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  <a:endParaRPr lang="en-IN" sz="2400" b="0" strike="noStrike" spc="-1"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  <a:endParaRPr lang="en-IN" sz="2000" b="0" strike="noStrike" spc="-1"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  <a:endParaRPr lang="en-IN" sz="2000" b="0" strike="noStrike" spc="-1"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  <a:endParaRPr lang="en-IN" sz="2000" b="0" strike="noStrike" spc="-1"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  <a:endParaRPr lang="en-IN" sz="2000" b="0" strike="noStrike" spc="-1"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CustomShape 2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5" name="Image 0" descr="preencoded.png"/>
          <p:cNvPicPr/>
          <p:nvPr/>
        </p:nvPicPr>
        <p:blipFill>
          <a:blip r:embed="rId2"/>
          <a:stretch/>
        </p:blipFill>
        <p:spPr>
          <a:xfrm>
            <a:off x="12839040" y="7749720"/>
            <a:ext cx="1720440" cy="409320"/>
          </a:xfrm>
          <a:prstGeom prst="rect">
            <a:avLst/>
          </a:prstGeom>
          <a:ln w="0">
            <a:noFill/>
          </a:ln>
        </p:spPr>
      </p:pic>
      <p:sp>
        <p:nvSpPr>
          <p:cNvPr id="126" name="PlaceHolder 3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  <a:endParaRPr lang="en-IN" sz="4400" b="0" strike="noStrike" spc="-1">
              <a:latin typeface="Arial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  <a:endParaRPr lang="en-IN" sz="3200" b="0" strike="noStrike" spc="-1"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  <a:endParaRPr lang="en-IN" sz="2800" b="0" strike="noStrike" spc="-1"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  <a:endParaRPr lang="en-IN" sz="2400" b="0" strike="noStrike" spc="-1"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  <a:endParaRPr lang="en-IN" sz="2000" b="0" strike="noStrike" spc="-1"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  <a:endParaRPr lang="en-IN" sz="2000" b="0" strike="noStrike" spc="-1"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  <a:endParaRPr lang="en-IN" sz="2000" b="0" strike="noStrike" spc="-1"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  <a:endParaRPr lang="en-IN" sz="2000" b="0" strike="noStrike" spc="-1"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CustomShape 2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6" name="Image 0" descr="preencoded.png"/>
          <p:cNvPicPr/>
          <p:nvPr/>
        </p:nvPicPr>
        <p:blipFill>
          <a:blip r:embed="rId2"/>
          <a:stretch/>
        </p:blipFill>
        <p:spPr>
          <a:xfrm>
            <a:off x="12839040" y="7749720"/>
            <a:ext cx="1720440" cy="409320"/>
          </a:xfrm>
          <a:prstGeom prst="rect">
            <a:avLst/>
          </a:prstGeom>
          <a:ln w="0">
            <a:noFill/>
          </a:ln>
        </p:spPr>
      </p:pic>
      <p:sp>
        <p:nvSpPr>
          <p:cNvPr id="167" name="PlaceHolder 3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  <a:endParaRPr lang="en-IN" sz="4400" b="0" strike="noStrike" spc="-1">
              <a:latin typeface="Arial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  <a:endParaRPr lang="en-IN" sz="3200" b="0" strike="noStrike" spc="-1"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  <a:endParaRPr lang="en-IN" sz="2800" b="0" strike="noStrike" spc="-1"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  <a:endParaRPr lang="en-IN" sz="2400" b="0" strike="noStrike" spc="-1"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  <a:endParaRPr lang="en-IN" sz="2000" b="0" strike="noStrike" spc="-1"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  <a:endParaRPr lang="en-IN" sz="2000" b="0" strike="noStrike" spc="-1"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  <a:endParaRPr lang="en-IN" sz="2000" b="0" strike="noStrike" spc="-1"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  <a:endParaRPr lang="en-IN" sz="2000" b="0" strike="noStrike" spc="-1"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6" name="CustomShape 2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7" name="Image 0" descr="preencoded.png"/>
          <p:cNvPicPr/>
          <p:nvPr/>
        </p:nvPicPr>
        <p:blipFill>
          <a:blip r:embed="rId2"/>
          <a:stretch/>
        </p:blipFill>
        <p:spPr>
          <a:xfrm>
            <a:off x="12839040" y="7749720"/>
            <a:ext cx="1720440" cy="409320"/>
          </a:xfrm>
          <a:prstGeom prst="rect">
            <a:avLst/>
          </a:prstGeom>
          <a:ln w="0">
            <a:noFill/>
          </a:ln>
        </p:spPr>
      </p:pic>
      <p:sp>
        <p:nvSpPr>
          <p:cNvPr id="208" name="PlaceHolder 3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  <a:endParaRPr lang="en-IN" sz="4400" b="0" strike="noStrike" spc="-1">
              <a:latin typeface="Arial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  <a:endParaRPr lang="en-IN" sz="3200" b="0" strike="noStrike" spc="-1"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  <a:endParaRPr lang="en-IN" sz="2800" b="0" strike="noStrike" spc="-1"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  <a:endParaRPr lang="en-IN" sz="2400" b="0" strike="noStrike" spc="-1"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  <a:endParaRPr lang="en-IN" sz="2000" b="0" strike="noStrike" spc="-1"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  <a:endParaRPr lang="en-IN" sz="2000" b="0" strike="noStrike" spc="-1"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  <a:endParaRPr lang="en-IN" sz="2000" b="0" strike="noStrike" spc="-1"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  <a:endParaRPr lang="en-IN" sz="2000" b="0" strike="noStrike" spc="-1"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CustomShape 1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7" name="CustomShape 2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8" name="Image 0" descr="preencoded.png"/>
          <p:cNvPicPr/>
          <p:nvPr/>
        </p:nvPicPr>
        <p:blipFill>
          <a:blip r:embed="rId2"/>
          <a:stretch/>
        </p:blipFill>
        <p:spPr>
          <a:xfrm>
            <a:off x="12839040" y="7749720"/>
            <a:ext cx="1720440" cy="409320"/>
          </a:xfrm>
          <a:prstGeom prst="rect">
            <a:avLst/>
          </a:prstGeom>
          <a:ln w="0">
            <a:noFill/>
          </a:ln>
        </p:spPr>
      </p:pic>
      <p:sp>
        <p:nvSpPr>
          <p:cNvPr id="249" name="PlaceHolder 3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  <a:endParaRPr lang="en-IN" sz="4400" b="0" strike="noStrike" spc="-1">
              <a:latin typeface="Arial"/>
            </a:endParaRPr>
          </a:p>
        </p:txBody>
      </p:sp>
      <p:sp>
        <p:nvSpPr>
          <p:cNvPr id="250" name="PlaceHolder 4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  <a:endParaRPr lang="en-IN" sz="3200" b="0" strike="noStrike" spc="-1"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  <a:endParaRPr lang="en-IN" sz="2800" b="0" strike="noStrike" spc="-1"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  <a:endParaRPr lang="en-IN" sz="2400" b="0" strike="noStrike" spc="-1"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  <a:endParaRPr lang="en-IN" sz="2000" b="0" strike="noStrike" spc="-1"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  <a:endParaRPr lang="en-IN" sz="2000" b="0" strike="noStrike" spc="-1"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  <a:endParaRPr lang="en-IN" sz="2000" b="0" strike="noStrike" spc="-1"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  <a:endParaRPr lang="en-IN" sz="2000" b="0" strike="noStrike" spc="-1"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ustomShape 1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8" name="CustomShape 2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89" name="Image 0" descr="preencoded.png"/>
          <p:cNvPicPr/>
          <p:nvPr/>
        </p:nvPicPr>
        <p:blipFill>
          <a:blip r:embed="rId2"/>
          <a:stretch/>
        </p:blipFill>
        <p:spPr>
          <a:xfrm>
            <a:off x="12839040" y="7749720"/>
            <a:ext cx="1720440" cy="409320"/>
          </a:xfrm>
          <a:prstGeom prst="rect">
            <a:avLst/>
          </a:prstGeom>
          <a:ln w="0">
            <a:noFill/>
          </a:ln>
        </p:spPr>
      </p:pic>
      <p:sp>
        <p:nvSpPr>
          <p:cNvPr id="290" name="PlaceHolder 3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  <a:endParaRPr lang="en-IN" sz="4400" b="0" strike="noStrike" spc="-1">
              <a:latin typeface="Arial"/>
            </a:endParaRPr>
          </a:p>
        </p:txBody>
      </p:sp>
      <p:sp>
        <p:nvSpPr>
          <p:cNvPr id="291" name="PlaceHolder 4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  <a:endParaRPr lang="en-IN" sz="3200" b="0" strike="noStrike" spc="-1"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  <a:endParaRPr lang="en-IN" sz="2800" b="0" strike="noStrike" spc="-1"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  <a:endParaRPr lang="en-IN" sz="2400" b="0" strike="noStrike" spc="-1"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  <a:endParaRPr lang="en-IN" sz="2000" b="0" strike="noStrike" spc="-1"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  <a:endParaRPr lang="en-IN" sz="2000" b="0" strike="noStrike" spc="-1"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  <a:endParaRPr lang="en-IN" sz="2000" b="0" strike="noStrike" spc="-1"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  <a:endParaRPr lang="en-IN" sz="2000" b="0" strike="noStrike" spc="-1"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CustomShape 1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9" name="CustomShape 2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30" name="Image 0" descr="preencoded.png"/>
          <p:cNvPicPr/>
          <p:nvPr/>
        </p:nvPicPr>
        <p:blipFill>
          <a:blip r:embed="rId2"/>
          <a:stretch/>
        </p:blipFill>
        <p:spPr>
          <a:xfrm>
            <a:off x="12839040" y="7749720"/>
            <a:ext cx="1720440" cy="409320"/>
          </a:xfrm>
          <a:prstGeom prst="rect">
            <a:avLst/>
          </a:prstGeom>
          <a:ln w="0">
            <a:noFill/>
          </a:ln>
        </p:spPr>
      </p:pic>
      <p:sp>
        <p:nvSpPr>
          <p:cNvPr id="331" name="PlaceHolder 3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  <a:endParaRPr lang="en-IN" sz="4400" b="0" strike="noStrike" spc="-1">
              <a:latin typeface="Arial"/>
            </a:endParaRPr>
          </a:p>
        </p:txBody>
      </p:sp>
      <p:sp>
        <p:nvSpPr>
          <p:cNvPr id="332" name="PlaceHolder 4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  <a:endParaRPr lang="en-IN" sz="3200" b="0" strike="noStrike" spc="-1"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  <a:endParaRPr lang="en-IN" sz="2800" b="0" strike="noStrike" spc="-1"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  <a:endParaRPr lang="en-IN" sz="2400" b="0" strike="noStrike" spc="-1"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  <a:endParaRPr lang="en-IN" sz="2000" b="0" strike="noStrike" spc="-1"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  <a:endParaRPr lang="en-IN" sz="2000" b="0" strike="noStrike" spc="-1"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  <a:endParaRPr lang="en-IN" sz="2000" b="0" strike="noStrike" spc="-1"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  <a:endParaRPr lang="en-IN" sz="2000" b="0" strike="noStrike" spc="-1"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3" r:id="rId3"/>
  </p:sldLayoutIdLst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12.png" Id="rId1" /><Relationship Type="http://schemas.openxmlformats.org/officeDocument/2006/relationships/slideLayout" Target="/ppt/slideLayouts/slideLayout1.xml" Id="rId2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image" Target="/ppt/media/image17.png" Id="rId1" /><Relationship Type="http://schemas.openxmlformats.org/officeDocument/2006/relationships/slideLayout" Target="/ppt/slideLayouts/slideLayout73.xml" Id="rId2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image" Target="/ppt/media/image18.png" Id="rId1" /><Relationship Type="http://schemas.openxmlformats.org/officeDocument/2006/relationships/image" Target="/ppt/media/image19.png" Id="rId2" /><Relationship Type="http://schemas.openxmlformats.org/officeDocument/2006/relationships/image" Target="/ppt/media/image20.png" Id="rId3" /><Relationship Type="http://schemas.openxmlformats.org/officeDocument/2006/relationships/image" Target="/ppt/media/image21.png" Id="rId4" /><Relationship Type="http://schemas.openxmlformats.org/officeDocument/2006/relationships/image" Target="/ppt/media/image22.png" Id="rId5" /><Relationship Type="http://schemas.openxmlformats.org/officeDocument/2006/relationships/slideLayout" Target="/ppt/slideLayouts/slideLayout85.xml" Id="rId6" /><Relationship Type="http://schemas.openxmlformats.org/officeDocument/2006/relationships/notesSlide" Target="/ppt/notesSlides/notesSlide11.xml" Id="rId7" /></Relationships>
</file>

<file path=ppt/slides/_rels/slide12.xml.rels>&#65279;<?xml version="1.0" encoding="utf-8"?><Relationships xmlns="http://schemas.openxmlformats.org/package/2006/relationships"><Relationship Type="http://schemas.openxmlformats.org/officeDocument/2006/relationships/image" Target="/ppt/media/image23.png" Id="rId1" /><Relationship Type="http://schemas.openxmlformats.org/officeDocument/2006/relationships/slideLayout" Target="/ppt/slideLayouts/slideLayout1.xml" Id="rId2" /><Relationship Type="http://schemas.openxmlformats.org/officeDocument/2006/relationships/notesSlide" Target="/ppt/notesSlides/notesSlide12.xml" Id="rId3" /></Relationships>
</file>

<file path=ppt/slides/_rels/slide13.xml.rels>&#65279;<?xml version="1.0" encoding="utf-8"?><Relationships xmlns="http://schemas.openxmlformats.org/package/2006/relationships"><Relationship Type="http://schemas.openxmlformats.org/officeDocument/2006/relationships/image" Target="/ppt/media/image24.png" Id="rId1" /><Relationship Type="http://schemas.openxmlformats.org/officeDocument/2006/relationships/image" Target="/ppt/media/image25.png" Id="rId2" /><Relationship Type="http://schemas.openxmlformats.org/officeDocument/2006/relationships/image" Target="/ppt/media/image26.png" Id="rId3" /><Relationship Type="http://schemas.openxmlformats.org/officeDocument/2006/relationships/image" Target="/ppt/media/image27.png" Id="rId4" /><Relationship Type="http://schemas.openxmlformats.org/officeDocument/2006/relationships/image" Target="/ppt/media/image28.png" Id="rId5" /><Relationship Type="http://schemas.openxmlformats.org/officeDocument/2006/relationships/slideLayout" Target="/ppt/slideLayouts/slideLayout85.xml" Id="rId6" /><Relationship Type="http://schemas.openxmlformats.org/officeDocument/2006/relationships/notesSlide" Target="/ppt/notesSlides/notesSlide13.xml" Id="rId7" /></Relationships>
</file>

<file path=ppt/slides/_rels/slide14.xml.rels>&#65279;<?xml version="1.0" encoding="utf-8"?><Relationships xmlns="http://schemas.openxmlformats.org/package/2006/relationships"><Relationship Type="http://schemas.openxmlformats.org/officeDocument/2006/relationships/slideLayout" Target="/ppt/slideLayouts/slideLayout13.xml" Id="rId1" /><Relationship Type="http://schemas.openxmlformats.org/officeDocument/2006/relationships/notesSlide" Target="/ppt/notesSlides/notesSlide14.xml" Id="rId2" /></Relationships>
</file>

<file path=ppt/slides/_rels/slide15.xml.rels>&#65279;<?xml version="1.0" encoding="utf-8"?><Relationships xmlns="http://schemas.openxmlformats.org/package/2006/relationships"><Relationship Type="http://schemas.openxmlformats.org/officeDocument/2006/relationships/image" Target="/ppt/media/image29.png" Id="rId1" /><Relationship Type="http://schemas.openxmlformats.org/officeDocument/2006/relationships/image" Target="/ppt/media/image30.png" Id="rId2" /><Relationship Type="http://schemas.openxmlformats.org/officeDocument/2006/relationships/image" Target="/ppt/media/image31.png" Id="rId3" /><Relationship Type="http://schemas.openxmlformats.org/officeDocument/2006/relationships/image" Target="/ppt/media/image32.png" Id="rId4" /><Relationship Type="http://schemas.openxmlformats.org/officeDocument/2006/relationships/image" Target="/ppt/media/image33.png" Id="rId5" /><Relationship Type="http://schemas.openxmlformats.org/officeDocument/2006/relationships/slideLayout" Target="/ppt/slideLayouts/slideLayout85.xml" Id="rId6" /><Relationship Type="http://schemas.openxmlformats.org/officeDocument/2006/relationships/notesSlide" Target="/ppt/notesSlides/notesSlide15.xml" Id="rId7" /></Relationships>
</file>

<file path=ppt/slides/_rels/slide16.xml.rels>&#65279;<?xml version="1.0" encoding="utf-8"?><Relationships xmlns="http://schemas.openxmlformats.org/package/2006/relationships"><Relationship Type="http://schemas.openxmlformats.org/officeDocument/2006/relationships/slideLayout" Target="/ppt/slideLayouts/slideLayout25.xml" Id="rId1" /><Relationship Type="http://schemas.openxmlformats.org/officeDocument/2006/relationships/notesSlide" Target="/ppt/notesSlides/notesSlide16.xml" Id="rId2" /></Relationships>
</file>

<file path=ppt/slides/_rels/slide17.xml.rels>&#65279;<?xml version="1.0" encoding="utf-8"?><Relationships xmlns="http://schemas.openxmlformats.org/package/2006/relationships"><Relationship Type="http://schemas.openxmlformats.org/officeDocument/2006/relationships/image" Target="/ppt/media/image34.png" Id="rId1" /><Relationship Type="http://schemas.openxmlformats.org/officeDocument/2006/relationships/image" Target="/ppt/media/image35.png" Id="rId2" /><Relationship Type="http://schemas.openxmlformats.org/officeDocument/2006/relationships/slideLayout" Target="/ppt/slideLayouts/slideLayout97.xml" Id="rId3" /><Relationship Type="http://schemas.openxmlformats.org/officeDocument/2006/relationships/notesSlide" Target="/ppt/notesSlides/notesSlide17.xml" Id="rId4" /></Relationships>
</file>

<file path=ppt/slides/_rels/slide18.xml.rels>&#65279;<?xml version="1.0" encoding="utf-8"?><Relationships xmlns="http://schemas.openxmlformats.org/package/2006/relationships"><Relationship Type="http://schemas.openxmlformats.org/officeDocument/2006/relationships/image" Target="/ppt/media/image36.png" Id="rId1" /><Relationship Type="http://schemas.openxmlformats.org/officeDocument/2006/relationships/image" Target="/ppt/media/image37.png" Id="rId2" /><Relationship Type="http://schemas.openxmlformats.org/officeDocument/2006/relationships/slideLayout" Target="/ppt/slideLayouts/slideLayout109.xml" Id="rId3" /><Relationship Type="http://schemas.openxmlformats.org/officeDocument/2006/relationships/notesSlide" Target="/ppt/notesSlides/notesSlide18.xml" Id="rId4" /></Relationships>
</file>

<file path=ppt/slides/_rels/slide19.xml.rels>&#65279;<?xml version="1.0" encoding="utf-8"?><Relationships xmlns="http://schemas.openxmlformats.org/package/2006/relationships"><Relationship Type="http://schemas.openxmlformats.org/officeDocument/2006/relationships/image" Target="/ppt/media/image38.png" Id="rId1" /><Relationship Type="http://schemas.openxmlformats.org/officeDocument/2006/relationships/image" Target="/ppt/media/image39.png" Id="rId2" /><Relationship Type="http://schemas.openxmlformats.org/officeDocument/2006/relationships/image" Target="/ppt/media/image40.png" Id="rId3" /><Relationship Type="http://schemas.openxmlformats.org/officeDocument/2006/relationships/image" Target="/ppt/media/image41.png" Id="rId4" /><Relationship Type="http://schemas.openxmlformats.org/officeDocument/2006/relationships/slideLayout" Target="/ppt/slideLayouts/slideLayout121.xml" Id="rId5" /><Relationship Type="http://schemas.openxmlformats.org/officeDocument/2006/relationships/notesSlide" Target="/ppt/notesSlides/notesSlide19.xml" Id="rId6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image" Target="/ppt/media/image13.jpeg" Id="rId1" /><Relationship Type="http://schemas.openxmlformats.org/officeDocument/2006/relationships/slideLayout" Target="/ppt/slideLayouts/slideLayout13.xml" Id="rId2" /><Relationship Type="http://schemas.openxmlformats.org/officeDocument/2006/relationships/notesSlide" Target="/ppt/notesSlides/notesSlide2.xml" Id="rId3" /></Relationships>
</file>

<file path=ppt/slides/_rels/slide20.xml.rels>&#65279;<?xml version="1.0" encoding="utf-8"?><Relationships xmlns="http://schemas.openxmlformats.org/package/2006/relationships"><Relationship Type="http://schemas.openxmlformats.org/officeDocument/2006/relationships/slideLayout" Target="/ppt/slideLayouts/slideLayout121.xml" Id="rId1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25.xml" Id="rId1" /><Relationship Type="http://schemas.openxmlformats.org/officeDocument/2006/relationships/notesSlide" Target="/ppt/notesSlides/notesSlide3.xml" Id="rId2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Relationship Type="http://schemas.openxmlformats.org/officeDocument/2006/relationships/notesSlide" Target="/ppt/notesSlides/notesSlide4.xml" Id="rId2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image" Target="/ppt/media/image14.png" Id="rId1" /><Relationship Type="http://schemas.openxmlformats.org/officeDocument/2006/relationships/slideLayout" Target="/ppt/slideLayouts/slideLayout37.xml" Id="rId2" /><Relationship Type="http://schemas.openxmlformats.org/officeDocument/2006/relationships/notesSlide" Target="/ppt/notesSlides/notesSlide5.xml" Id="rId3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Relationship Type="http://schemas.openxmlformats.org/officeDocument/2006/relationships/notesSlide" Target="/ppt/notesSlides/notesSlide6.xml" Id="rId2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image" Target="/ppt/media/image15.png" Id="rId1" /><Relationship Type="http://schemas.openxmlformats.org/officeDocument/2006/relationships/slideLayout" Target="/ppt/slideLayouts/slideLayout49.xml" Id="rId2" /><Relationship Type="http://schemas.openxmlformats.org/officeDocument/2006/relationships/notesSlide" Target="/ppt/notesSlides/notesSlide7.xml" Id="rId3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image" Target="/ppt/media/image16.png" Id="rId1" /><Relationship Type="http://schemas.openxmlformats.org/officeDocument/2006/relationships/slideLayout" Target="/ppt/slideLayouts/slideLayout61.xml" Id="rId2" /><Relationship Type="http://schemas.openxmlformats.org/officeDocument/2006/relationships/notesSlide" Target="/ppt/notesSlides/notesSlide8.xml" Id="rId3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slideLayout" Target="/ppt/slideLayouts/slideLayout73.xml" Id="rId1" /><Relationship Type="http://schemas.openxmlformats.org/officeDocument/2006/relationships/notesSlide" Target="/ppt/notesSlides/notesSlide9.xml" Id="rId2" 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7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4628240" cy="8227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0" name="Picture 4" descr=""/>
          <p:cNvPicPr/>
          <p:nvPr/>
        </p:nvPicPr>
        <p:blipFill>
          <a:blip r:embed="rId1"/>
          <a:stretch/>
        </p:blipFill>
        <p:spPr>
          <a:xfrm>
            <a:off x="2877840" y="920520"/>
            <a:ext cx="8872920" cy="6159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CustomShape 1"/>
          <p:cNvSpPr/>
          <p:nvPr/>
        </p:nvSpPr>
        <p:spPr>
          <a:xfrm>
            <a:off x="6231240" y="477000"/>
            <a:ext cx="2165400" cy="268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100"/>
              </a:lnSpc>
              <a:tabLst>
                <a:tab algn="l" pos="0"/>
              </a:tabLst>
            </a:pPr>
            <a:r>
              <a:rPr b="1" lang="en-US" sz="17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Under the Hood</a:t>
            </a:r>
            <a:endParaRPr b="0" lang="en-IN" sz="1700" spc="-1" strike="noStrike">
              <a:latin typeface="Arial"/>
            </a:endParaRPr>
          </a:p>
        </p:txBody>
      </p:sp>
      <p:sp>
        <p:nvSpPr>
          <p:cNvPr id="552" name="CustomShape 2"/>
          <p:cNvSpPr/>
          <p:nvPr/>
        </p:nvSpPr>
        <p:spPr>
          <a:xfrm>
            <a:off x="3965400" y="921240"/>
            <a:ext cx="6697080" cy="53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4249"/>
              </a:lnSpc>
              <a:tabLst>
                <a:tab algn="l" pos="0"/>
              </a:tabLst>
            </a:pPr>
            <a:r>
              <a:rPr b="1" lang="en-US" sz="34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How Thread Sanitizer Works</a:t>
            </a:r>
            <a:endParaRPr b="0" lang="en-IN" sz="3400" spc="-1" strike="noStrike">
              <a:latin typeface="Arial"/>
            </a:endParaRPr>
          </a:p>
        </p:txBody>
      </p:sp>
      <p:pic>
        <p:nvPicPr>
          <p:cNvPr id="553" name="Image 0" descr="preencoded.png"/>
          <p:cNvPicPr/>
          <p:nvPr/>
        </p:nvPicPr>
        <p:blipFill>
          <a:blip r:embed="rId1"/>
          <a:stretch/>
        </p:blipFill>
        <p:spPr>
          <a:xfrm>
            <a:off x="2131920" y="1722960"/>
            <a:ext cx="10364040" cy="7141320"/>
          </a:xfrm>
          <a:prstGeom prst="rect">
            <a:avLst/>
          </a:prstGeom>
          <a:ln w="0">
            <a:noFill/>
          </a:ln>
        </p:spPr>
      </p:pic>
      <p:sp>
        <p:nvSpPr>
          <p:cNvPr id="554" name="CustomShape 3"/>
          <p:cNvSpPr/>
          <p:nvPr/>
        </p:nvSpPr>
        <p:spPr>
          <a:xfrm>
            <a:off x="2391840" y="6168240"/>
            <a:ext cx="2830680" cy="75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ts val="1650"/>
              </a:lnSpc>
              <a:tabLst>
                <a:tab algn="l" pos="0"/>
              </a:tabLst>
            </a:pPr>
            <a:r>
              <a:rPr b="1" lang="en-US" sz="13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Code Instrumentation</a:t>
            </a:r>
            <a:endParaRPr b="0" lang="en-IN" sz="1350" spc="-1" strike="noStrike">
              <a:latin typeface="Arial"/>
            </a:endParaRPr>
          </a:p>
        </p:txBody>
      </p:sp>
      <p:pic>
        <p:nvPicPr>
          <p:cNvPr id="555" name="Image 1" descr="preencoded.png"/>
          <p:cNvPicPr/>
          <p:nvPr/>
        </p:nvPicPr>
        <p:blipFill>
          <a:blip r:embed="rId2"/>
          <a:stretch/>
        </p:blipFill>
        <p:spPr>
          <a:xfrm>
            <a:off x="3601440" y="4348440"/>
            <a:ext cx="668520" cy="668520"/>
          </a:xfrm>
          <a:prstGeom prst="rect">
            <a:avLst/>
          </a:prstGeom>
          <a:ln w="0">
            <a:noFill/>
          </a:ln>
        </p:spPr>
      </p:pic>
      <p:sp>
        <p:nvSpPr>
          <p:cNvPr id="556" name="CustomShape 4"/>
          <p:cNvSpPr/>
          <p:nvPr/>
        </p:nvSpPr>
        <p:spPr>
          <a:xfrm>
            <a:off x="4805640" y="2791080"/>
            <a:ext cx="2922480" cy="75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ts val="1650"/>
              </a:lnSpc>
              <a:tabLst>
                <a:tab algn="l" pos="0"/>
              </a:tabLst>
            </a:pPr>
            <a:r>
              <a:rPr b="1" lang="en-US" sz="13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Happens-Before Graph</a:t>
            </a:r>
            <a:endParaRPr b="0" lang="en-IN" sz="1350" spc="-1" strike="noStrike">
              <a:latin typeface="Arial"/>
            </a:endParaRPr>
          </a:p>
        </p:txBody>
      </p:sp>
      <p:pic>
        <p:nvPicPr>
          <p:cNvPr id="557" name="Image 2" descr="preencoded.png"/>
          <p:cNvPicPr/>
          <p:nvPr/>
        </p:nvPicPr>
        <p:blipFill>
          <a:blip r:embed="rId3"/>
          <a:stretch/>
        </p:blipFill>
        <p:spPr>
          <a:xfrm>
            <a:off x="5721840" y="4757400"/>
            <a:ext cx="668520" cy="668520"/>
          </a:xfrm>
          <a:prstGeom prst="rect">
            <a:avLst/>
          </a:prstGeom>
          <a:ln w="0">
            <a:noFill/>
          </a:ln>
        </p:spPr>
      </p:pic>
      <p:sp>
        <p:nvSpPr>
          <p:cNvPr id="558" name="CustomShape 5"/>
          <p:cNvSpPr/>
          <p:nvPr/>
        </p:nvSpPr>
        <p:spPr>
          <a:xfrm>
            <a:off x="6769080" y="7046640"/>
            <a:ext cx="2830680" cy="37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1650"/>
              </a:lnSpc>
              <a:tabLst>
                <a:tab algn="l" pos="0"/>
              </a:tabLst>
            </a:pPr>
            <a:r>
              <a:rPr b="1" lang="en-US" sz="13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Shadow Memory</a:t>
            </a:r>
            <a:endParaRPr b="0" lang="en-IN" sz="1350" spc="-1" strike="noStrike">
              <a:latin typeface="Arial"/>
            </a:endParaRPr>
          </a:p>
        </p:txBody>
      </p:sp>
      <p:pic>
        <p:nvPicPr>
          <p:cNvPr id="559" name="Image 3" descr="preencoded.png"/>
          <p:cNvPicPr/>
          <p:nvPr/>
        </p:nvPicPr>
        <p:blipFill>
          <a:blip r:embed="rId4"/>
          <a:stretch/>
        </p:blipFill>
        <p:spPr>
          <a:xfrm>
            <a:off x="7842600" y="5166360"/>
            <a:ext cx="668520" cy="668520"/>
          </a:xfrm>
          <a:prstGeom prst="rect">
            <a:avLst/>
          </a:prstGeom>
          <a:ln w="0">
            <a:noFill/>
          </a:ln>
        </p:spPr>
      </p:pic>
      <p:sp>
        <p:nvSpPr>
          <p:cNvPr id="560" name="CustomShape 6"/>
          <p:cNvSpPr/>
          <p:nvPr/>
        </p:nvSpPr>
        <p:spPr>
          <a:xfrm>
            <a:off x="9283680" y="3580560"/>
            <a:ext cx="2830680" cy="75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ts val="1650"/>
              </a:lnSpc>
              <a:tabLst>
                <a:tab algn="l" pos="0"/>
              </a:tabLst>
            </a:pPr>
            <a:r>
              <a:rPr b="1" lang="en-US" sz="13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Detect Data Races</a:t>
            </a:r>
            <a:endParaRPr b="0" lang="en-IN" sz="1350" spc="-1" strike="noStrike">
              <a:latin typeface="Arial"/>
            </a:endParaRPr>
          </a:p>
        </p:txBody>
      </p:sp>
      <p:pic>
        <p:nvPicPr>
          <p:cNvPr id="561" name="Image 4" descr="preencoded.png"/>
          <p:cNvPicPr/>
          <p:nvPr/>
        </p:nvPicPr>
        <p:blipFill>
          <a:blip r:embed="rId5"/>
          <a:stretch/>
        </p:blipFill>
        <p:spPr>
          <a:xfrm>
            <a:off x="10099440" y="5605560"/>
            <a:ext cx="668520" cy="668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CustomShape 1"/>
          <p:cNvSpPr/>
          <p:nvPr/>
        </p:nvSpPr>
        <p:spPr>
          <a:xfrm>
            <a:off x="4118040" y="324000"/>
            <a:ext cx="6392160" cy="36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849"/>
              </a:lnSpc>
              <a:tabLst>
                <a:tab algn="l" pos="0"/>
              </a:tabLst>
            </a:pPr>
            <a:r>
              <a:rPr b="1" lang="en-US" sz="23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Instrumentation: TSan's Compiler Magic</a:t>
            </a:r>
            <a:endParaRPr b="0" lang="en-IN" sz="2300" spc="-1" strike="noStrike">
              <a:latin typeface="Arial"/>
            </a:endParaRPr>
          </a:p>
        </p:txBody>
      </p:sp>
      <p:sp>
        <p:nvSpPr>
          <p:cNvPr id="563" name="CustomShape 2"/>
          <p:cNvSpPr/>
          <p:nvPr/>
        </p:nvSpPr>
        <p:spPr>
          <a:xfrm>
            <a:off x="412200" y="1366560"/>
            <a:ext cx="1623240" cy="18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1400"/>
              </a:lnSpc>
              <a:tabLst>
                <a:tab algn="l" pos="0"/>
              </a:tabLst>
            </a:pPr>
            <a:r>
              <a:rPr b="1" lang="en-US" sz="20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The Compiler's Role: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564" name="CustomShape 3"/>
          <p:cNvSpPr/>
          <p:nvPr/>
        </p:nvSpPr>
        <p:spPr>
          <a:xfrm>
            <a:off x="393120" y="1806840"/>
            <a:ext cx="7461720" cy="18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marL="343080" indent="-340920">
              <a:lnSpc>
                <a:spcPts val="1451"/>
              </a:lnSpc>
              <a:buClr>
                <a:srgbClr val="151617"/>
              </a:buClr>
              <a:buFont typeface="Symbol"/>
              <a:buChar char=""/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Inserts Hooks: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The compiler strategically adds 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1451"/>
              </a:lnSpc>
            </a:pP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   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instrumentation before every memory access (read/write).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565" name="CustomShape 4"/>
          <p:cNvSpPr/>
          <p:nvPr/>
        </p:nvSpPr>
        <p:spPr>
          <a:xfrm>
            <a:off x="393120" y="2476800"/>
            <a:ext cx="7461720" cy="19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marL="343080" indent="-340920">
              <a:lnSpc>
                <a:spcPts val="1451"/>
              </a:lnSpc>
              <a:buClr>
                <a:srgbClr val="151617"/>
              </a:buClr>
              <a:buFont typeface="Symbol"/>
              <a:buChar char=""/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Adds Runtime Calls: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It injects calls to TSan runtime functions 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1451"/>
              </a:lnSpc>
            </a:pP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  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(e.g., </a:t>
            </a: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__tsan_readN</a:t>
            </a: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Inconsolata"/>
                <a:ea typeface="Inconsolata"/>
              </a:rPr>
              <a:t>, </a:t>
            </a: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__tsan_writeN</a:t>
            </a: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Inconsolata"/>
                <a:ea typeface="Inconsolata"/>
              </a:rPr>
              <a:t>) for monitoring.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566" name="CustomShape 5"/>
          <p:cNvSpPr/>
          <p:nvPr/>
        </p:nvSpPr>
        <p:spPr>
          <a:xfrm>
            <a:off x="393120" y="3164400"/>
            <a:ext cx="11324160" cy="434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marL="343080" indent="-340920">
              <a:lnSpc>
                <a:spcPts val="1451"/>
              </a:lnSpc>
              <a:buClr>
                <a:srgbClr val="151617"/>
              </a:buClr>
              <a:buFont typeface="Symbol"/>
              <a:buChar char=""/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Wraps Synchronizations: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Synchronization primitives (mutexes, atomics) 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1451"/>
              </a:lnSpc>
            </a:pP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   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are replaced with TSan-aware versions.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567" name="CustomShape 6"/>
          <p:cNvSpPr/>
          <p:nvPr/>
        </p:nvSpPr>
        <p:spPr>
          <a:xfrm>
            <a:off x="336240" y="3926520"/>
            <a:ext cx="7461720" cy="37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343080" indent="-340920">
              <a:lnSpc>
                <a:spcPts val="1451"/>
              </a:lnSpc>
              <a:buClr>
                <a:srgbClr val="151617"/>
              </a:buClr>
              <a:buFont typeface="Symbol"/>
              <a:buChar char=""/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Manages Shadow Memory: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Special "shadow memory" is maintained to record access details like address, size, and thread context.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568" name="CustomShape 7"/>
          <p:cNvSpPr/>
          <p:nvPr/>
        </p:nvSpPr>
        <p:spPr>
          <a:xfrm>
            <a:off x="336240" y="4771800"/>
            <a:ext cx="7461720" cy="37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343080" indent="-340920">
              <a:lnSpc>
                <a:spcPts val="1451"/>
              </a:lnSpc>
              <a:buClr>
                <a:srgbClr val="151617"/>
              </a:buClr>
              <a:buFont typeface="Symbol"/>
              <a:buChar char=""/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Tracks Happens-Before: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TSan builds a "happens-before" graph to accurately determine causal relationships between operations.</a:t>
            </a:r>
            <a:endParaRPr b="0" lang="en-IN" sz="1600" spc="-1" strike="noStrike">
              <a:latin typeface="Arial"/>
            </a:endParaRPr>
          </a:p>
        </p:txBody>
      </p:sp>
      <p:pic>
        <p:nvPicPr>
          <p:cNvPr id="569" name="Image 0" descr="preencoded.png"/>
          <p:cNvPicPr/>
          <p:nvPr/>
        </p:nvPicPr>
        <p:blipFill>
          <a:blip r:embed="rId1"/>
          <a:stretch/>
        </p:blipFill>
        <p:spPr>
          <a:xfrm>
            <a:off x="9360000" y="1620000"/>
            <a:ext cx="4498920" cy="4498920"/>
          </a:xfrm>
          <a:prstGeom prst="rect">
            <a:avLst/>
          </a:prstGeom>
          <a:ln w="0">
            <a:noFill/>
          </a:ln>
        </p:spPr>
      </p:pic>
      <p:sp>
        <p:nvSpPr>
          <p:cNvPr id="570" name="CustomShape 8"/>
          <p:cNvSpPr/>
          <p:nvPr/>
        </p:nvSpPr>
        <p:spPr>
          <a:xfrm>
            <a:off x="412200" y="5742720"/>
            <a:ext cx="1470600" cy="18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1400"/>
              </a:lnSpc>
              <a:tabLst>
                <a:tab algn="l" pos="0"/>
              </a:tabLst>
            </a:pPr>
            <a:r>
              <a:rPr b="1" lang="en-US" sz="18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Example: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571" name="CustomShape 9"/>
          <p:cNvSpPr/>
          <p:nvPr/>
        </p:nvSpPr>
        <p:spPr>
          <a:xfrm>
            <a:off x="393120" y="6144120"/>
            <a:ext cx="6063840" cy="1620000"/>
          </a:xfrm>
          <a:prstGeom prst="roundRect">
            <a:avLst>
              <a:gd name="adj" fmla="val 1579"/>
            </a:avLst>
          </a:prstGeom>
          <a:solidFill>
            <a:srgbClr val="ebdfd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2" name="CustomShape 10"/>
          <p:cNvSpPr/>
          <p:nvPr/>
        </p:nvSpPr>
        <p:spPr>
          <a:xfrm>
            <a:off x="558720" y="6293160"/>
            <a:ext cx="5828400" cy="94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1451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x = 42;  // Compiler might emit:// __tsan_write8(&amp;x);</a:t>
            </a:r>
            <a:endParaRPr b="0" lang="en-IN" sz="1400" spc="-1" strike="noStrike">
              <a:latin typeface="Arial"/>
            </a:endParaRPr>
          </a:p>
          <a:p>
            <a:pPr>
              <a:lnSpc>
                <a:spcPts val="1451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// x = 42;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573" name="CustomShape 11"/>
          <p:cNvSpPr/>
          <p:nvPr/>
        </p:nvSpPr>
        <p:spPr>
          <a:xfrm>
            <a:off x="558720" y="6926040"/>
            <a:ext cx="6052320" cy="38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1451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151617"/>
                </a:solidFill>
                <a:latin typeface="Inconsolata"/>
                <a:ea typeface="Inconsolata"/>
              </a:rPr>
              <a:t>This simple assignment illustrates how TSan inserts a call to </a:t>
            </a:r>
            <a:r>
              <a:rPr b="0" lang="en-US" sz="14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__tsan_write8</a:t>
            </a:r>
            <a:r>
              <a:rPr b="0" lang="en-US" sz="1400" spc="-1" strike="noStrike">
                <a:solidFill>
                  <a:srgbClr val="151617"/>
                </a:solidFill>
                <a:highlight>
                  <a:srgbClr val="ebdfd7"/>
                </a:highlight>
                <a:latin typeface="Inconsolata"/>
                <a:ea typeface="Inconsolata"/>
              </a:rPr>
              <a:t> before the actual write, allowing it to track the operation.</a:t>
            </a:r>
            <a:endParaRPr b="0" lang="en-IN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63" dur="indefinite" restart="never" nodeType="tmRoot">
          <p:childTnLst>
            <p:seq>
              <p:cTn id="164" dur="indefinite" nodeType="mainSeq">
                <p:childTnLst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CustomShape 1"/>
          <p:cNvSpPr/>
          <p:nvPr/>
        </p:nvSpPr>
        <p:spPr>
          <a:xfrm>
            <a:off x="6231240" y="477000"/>
            <a:ext cx="2165400" cy="268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100"/>
              </a:lnSpc>
              <a:tabLst>
                <a:tab algn="l" pos="0"/>
              </a:tabLst>
            </a:pPr>
            <a:r>
              <a:rPr b="1" lang="en-US" sz="17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Under the Hood</a:t>
            </a:r>
            <a:endParaRPr b="0" lang="en-IN" sz="1700" spc="-1" strike="noStrike">
              <a:latin typeface="Arial"/>
            </a:endParaRPr>
          </a:p>
        </p:txBody>
      </p:sp>
      <p:sp>
        <p:nvSpPr>
          <p:cNvPr id="575" name="CustomShape 2"/>
          <p:cNvSpPr/>
          <p:nvPr/>
        </p:nvSpPr>
        <p:spPr>
          <a:xfrm>
            <a:off x="3965400" y="921240"/>
            <a:ext cx="6697080" cy="53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4249"/>
              </a:lnSpc>
              <a:tabLst>
                <a:tab algn="l" pos="0"/>
              </a:tabLst>
            </a:pPr>
            <a:r>
              <a:rPr b="1" lang="en-US" sz="34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How Thread Sanitizer Works</a:t>
            </a:r>
            <a:endParaRPr b="0" lang="en-IN" sz="3400" spc="-1" strike="noStrike">
              <a:latin typeface="Arial"/>
            </a:endParaRPr>
          </a:p>
        </p:txBody>
      </p:sp>
      <p:pic>
        <p:nvPicPr>
          <p:cNvPr id="576" name="Image 0_0" descr="preencoded.png"/>
          <p:cNvPicPr/>
          <p:nvPr/>
        </p:nvPicPr>
        <p:blipFill>
          <a:blip r:embed="rId1"/>
          <a:stretch/>
        </p:blipFill>
        <p:spPr>
          <a:xfrm>
            <a:off x="2131920" y="1722960"/>
            <a:ext cx="10364040" cy="7141320"/>
          </a:xfrm>
          <a:prstGeom prst="rect">
            <a:avLst/>
          </a:prstGeom>
          <a:ln w="0">
            <a:noFill/>
          </a:ln>
        </p:spPr>
      </p:pic>
      <p:sp>
        <p:nvSpPr>
          <p:cNvPr id="577" name="CustomShape 3"/>
          <p:cNvSpPr/>
          <p:nvPr/>
        </p:nvSpPr>
        <p:spPr>
          <a:xfrm>
            <a:off x="2391840" y="6168240"/>
            <a:ext cx="2830680" cy="75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ts val="1650"/>
              </a:lnSpc>
              <a:tabLst>
                <a:tab algn="l" pos="0"/>
              </a:tabLst>
            </a:pPr>
            <a:r>
              <a:rPr b="1" lang="en-US" sz="13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Code Instrumentation</a:t>
            </a:r>
            <a:endParaRPr b="0" lang="en-IN" sz="1350" spc="-1" strike="noStrike">
              <a:latin typeface="Arial"/>
            </a:endParaRPr>
          </a:p>
        </p:txBody>
      </p:sp>
      <p:pic>
        <p:nvPicPr>
          <p:cNvPr id="578" name="Image 1_0" descr="preencoded.png"/>
          <p:cNvPicPr/>
          <p:nvPr/>
        </p:nvPicPr>
        <p:blipFill>
          <a:blip r:embed="rId2"/>
          <a:stretch/>
        </p:blipFill>
        <p:spPr>
          <a:xfrm>
            <a:off x="3601440" y="4348440"/>
            <a:ext cx="668520" cy="668520"/>
          </a:xfrm>
          <a:prstGeom prst="rect">
            <a:avLst/>
          </a:prstGeom>
          <a:ln w="0">
            <a:noFill/>
          </a:ln>
        </p:spPr>
      </p:pic>
      <p:sp>
        <p:nvSpPr>
          <p:cNvPr id="579" name="CustomShape 4"/>
          <p:cNvSpPr/>
          <p:nvPr/>
        </p:nvSpPr>
        <p:spPr>
          <a:xfrm>
            <a:off x="4805640" y="2791080"/>
            <a:ext cx="2922480" cy="75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ts val="1650"/>
              </a:lnSpc>
              <a:tabLst>
                <a:tab algn="l" pos="0"/>
              </a:tabLst>
            </a:pPr>
            <a:r>
              <a:rPr b="1" lang="en-US" sz="13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Happens-Before Graph</a:t>
            </a:r>
            <a:endParaRPr b="0" lang="en-IN" sz="1350" spc="-1" strike="noStrike">
              <a:latin typeface="Arial"/>
            </a:endParaRPr>
          </a:p>
        </p:txBody>
      </p:sp>
      <p:pic>
        <p:nvPicPr>
          <p:cNvPr id="580" name="Image 2_0" descr="preencoded.png"/>
          <p:cNvPicPr/>
          <p:nvPr/>
        </p:nvPicPr>
        <p:blipFill>
          <a:blip r:embed="rId3"/>
          <a:stretch/>
        </p:blipFill>
        <p:spPr>
          <a:xfrm>
            <a:off x="5721840" y="4757400"/>
            <a:ext cx="668520" cy="668520"/>
          </a:xfrm>
          <a:prstGeom prst="rect">
            <a:avLst/>
          </a:prstGeom>
          <a:ln w="0">
            <a:noFill/>
          </a:ln>
        </p:spPr>
      </p:pic>
      <p:sp>
        <p:nvSpPr>
          <p:cNvPr id="581" name="CustomShape 5"/>
          <p:cNvSpPr/>
          <p:nvPr/>
        </p:nvSpPr>
        <p:spPr>
          <a:xfrm>
            <a:off x="6769080" y="7046640"/>
            <a:ext cx="2830680" cy="37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1650"/>
              </a:lnSpc>
              <a:tabLst>
                <a:tab algn="l" pos="0"/>
              </a:tabLst>
            </a:pPr>
            <a:r>
              <a:rPr b="1" lang="en-US" sz="13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Shadow Memory</a:t>
            </a:r>
            <a:endParaRPr b="0" lang="en-IN" sz="1350" spc="-1" strike="noStrike">
              <a:latin typeface="Arial"/>
            </a:endParaRPr>
          </a:p>
        </p:txBody>
      </p:sp>
      <p:pic>
        <p:nvPicPr>
          <p:cNvPr id="582" name="Image 3_0" descr="preencoded.png"/>
          <p:cNvPicPr/>
          <p:nvPr/>
        </p:nvPicPr>
        <p:blipFill>
          <a:blip r:embed="rId4"/>
          <a:stretch/>
        </p:blipFill>
        <p:spPr>
          <a:xfrm>
            <a:off x="7842600" y="5166360"/>
            <a:ext cx="668520" cy="668520"/>
          </a:xfrm>
          <a:prstGeom prst="rect">
            <a:avLst/>
          </a:prstGeom>
          <a:ln w="0">
            <a:noFill/>
          </a:ln>
        </p:spPr>
      </p:pic>
      <p:sp>
        <p:nvSpPr>
          <p:cNvPr id="583" name="CustomShape 6"/>
          <p:cNvSpPr/>
          <p:nvPr/>
        </p:nvSpPr>
        <p:spPr>
          <a:xfrm>
            <a:off x="9283680" y="3580560"/>
            <a:ext cx="2830680" cy="75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ts val="1650"/>
              </a:lnSpc>
              <a:tabLst>
                <a:tab algn="l" pos="0"/>
              </a:tabLst>
            </a:pPr>
            <a:r>
              <a:rPr b="1" lang="en-US" sz="13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Detect Data Races</a:t>
            </a:r>
            <a:endParaRPr b="0" lang="en-IN" sz="1350" spc="-1" strike="noStrike">
              <a:latin typeface="Arial"/>
            </a:endParaRPr>
          </a:p>
        </p:txBody>
      </p:sp>
      <p:pic>
        <p:nvPicPr>
          <p:cNvPr id="584" name="Image 4_0" descr="preencoded.png"/>
          <p:cNvPicPr/>
          <p:nvPr/>
        </p:nvPicPr>
        <p:blipFill>
          <a:blip r:embed="rId5"/>
          <a:stretch/>
        </p:blipFill>
        <p:spPr>
          <a:xfrm>
            <a:off x="10099440" y="5605560"/>
            <a:ext cx="668520" cy="668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CustomShape 1"/>
          <p:cNvSpPr/>
          <p:nvPr/>
        </p:nvSpPr>
        <p:spPr>
          <a:xfrm>
            <a:off x="6154920" y="591840"/>
            <a:ext cx="2318040" cy="28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251"/>
              </a:lnSpc>
              <a:tabLst>
                <a:tab algn="l" pos="0"/>
              </a:tabLst>
            </a:pPr>
            <a:r>
              <a:rPr b="1" lang="en-US" sz="18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Under the Hood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586" name="CustomShape 2"/>
          <p:cNvSpPr/>
          <p:nvPr/>
        </p:nvSpPr>
        <p:spPr>
          <a:xfrm>
            <a:off x="4098240" y="1067400"/>
            <a:ext cx="6431400" cy="57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4550"/>
              </a:lnSpc>
              <a:tabLst>
                <a:tab algn="l" pos="0"/>
              </a:tabLst>
            </a:pPr>
            <a:r>
              <a:rPr b="1" lang="en-US" sz="36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Happens-Before Tracking</a:t>
            </a:r>
            <a:endParaRPr b="0" lang="en-IN" sz="3650" spc="-1" strike="noStrike">
              <a:latin typeface="Arial"/>
            </a:endParaRPr>
          </a:p>
        </p:txBody>
      </p:sp>
      <p:sp>
        <p:nvSpPr>
          <p:cNvPr id="587" name="CustomShape 3"/>
          <p:cNvSpPr/>
          <p:nvPr/>
        </p:nvSpPr>
        <p:spPr>
          <a:xfrm>
            <a:off x="720000" y="2386440"/>
            <a:ext cx="384588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1" lang="en-US" sz="21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The Happens-Before Rule</a:t>
            </a:r>
            <a:endParaRPr b="0" lang="en-IN" sz="2150" spc="-1" strike="noStrike">
              <a:latin typeface="Arial"/>
            </a:endParaRPr>
          </a:p>
        </p:txBody>
      </p:sp>
      <p:sp>
        <p:nvSpPr>
          <p:cNvPr id="588" name="CustomShape 4"/>
          <p:cNvSpPr/>
          <p:nvPr/>
        </p:nvSpPr>
        <p:spPr>
          <a:xfrm>
            <a:off x="649440" y="3051720"/>
            <a:ext cx="6436800" cy="88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343080" indent="-340920">
              <a:lnSpc>
                <a:spcPts val="2299"/>
              </a:lnSpc>
              <a:buClr>
                <a:srgbClr val="151617"/>
              </a:buClr>
              <a:buFont typeface="Symbol"/>
              <a:buChar char=""/>
            </a:pP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If thread A </a:t>
            </a: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releases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a mutex and thread B subsequently </a:t>
            </a: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acquires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the same mutex, all operations before the release in A are ordered before all operations after the acquire in B.</a:t>
            </a:r>
            <a:endParaRPr b="0" lang="en-IN" sz="1600" spc="-1" strike="noStrike">
              <a:latin typeface="Arial"/>
            </a:endParaRPr>
          </a:p>
          <a:p>
            <a:pPr marL="343080" indent="-340920">
              <a:lnSpc>
                <a:spcPts val="2299"/>
              </a:lnSpc>
              <a:buClr>
                <a:srgbClr val="151617"/>
              </a:buClr>
              <a:buFont typeface="Symbol"/>
              <a:buChar char=""/>
            </a:pP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</a:t>
            </a:r>
            <a:endParaRPr b="0" lang="en-IN" sz="1600" spc="-1" strike="noStrike">
              <a:latin typeface="Arial"/>
            </a:endParaRPr>
          </a:p>
          <a:p>
            <a:pPr marL="343080" indent="-340920">
              <a:lnSpc>
                <a:spcPts val="2299"/>
              </a:lnSpc>
              <a:buClr>
                <a:srgbClr val="151617"/>
              </a:buClr>
              <a:buFont typeface="Symbol"/>
              <a:buChar char=""/>
            </a:pP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589" name="CustomShape 5"/>
          <p:cNvSpPr/>
          <p:nvPr/>
        </p:nvSpPr>
        <p:spPr>
          <a:xfrm>
            <a:off x="641880" y="4572000"/>
            <a:ext cx="6436800" cy="88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343080" indent="-340920">
              <a:lnSpc>
                <a:spcPts val="2299"/>
              </a:lnSpc>
              <a:buClr>
                <a:srgbClr val="151617"/>
              </a:buClr>
              <a:buFont typeface="Symbol"/>
              <a:buChar char=""/>
            </a:pP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If no such "happens-before" relationship exists between two conflicting memory accesses (e.g., a read and a write to the same location), TSan flags a </a:t>
            </a: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potential data race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.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590" name="CustomShape 6"/>
          <p:cNvSpPr/>
          <p:nvPr/>
        </p:nvSpPr>
        <p:spPr>
          <a:xfrm>
            <a:off x="7549200" y="2304000"/>
            <a:ext cx="370152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1" lang="en-US" sz="21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How TSan Implements It</a:t>
            </a:r>
            <a:endParaRPr b="0" lang="en-IN" sz="2150" spc="-1" strike="noStrike">
              <a:latin typeface="Arial"/>
            </a:endParaRPr>
          </a:p>
        </p:txBody>
      </p:sp>
      <p:sp>
        <p:nvSpPr>
          <p:cNvPr id="591" name="CustomShape 7"/>
          <p:cNvSpPr/>
          <p:nvPr/>
        </p:nvSpPr>
        <p:spPr>
          <a:xfrm>
            <a:off x="7549200" y="2880000"/>
            <a:ext cx="6436800" cy="118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343080" indent="-340920">
              <a:lnSpc>
                <a:spcPts val="2299"/>
              </a:lnSpc>
              <a:buClr>
                <a:srgbClr val="151617"/>
              </a:buClr>
              <a:buFont typeface="Symbol"/>
              <a:buChar char=""/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Vector Clocks Basics: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Each thread maintains a vector clock, which is an array of logical timestamps (one for each thread in the system). It represents what the current thread "knows" about the progress of other threads.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592" name="CustomShape 8"/>
          <p:cNvSpPr/>
          <p:nvPr/>
        </p:nvSpPr>
        <p:spPr>
          <a:xfrm>
            <a:off x="7549200" y="4423320"/>
            <a:ext cx="6436800" cy="118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343080" indent="-340920">
              <a:lnSpc>
                <a:spcPts val="2299"/>
              </a:lnSpc>
              <a:buClr>
                <a:srgbClr val="151617"/>
              </a:buClr>
              <a:buFont typeface="Symbol"/>
              <a:buChar char=""/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Synchronization Updates: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TSan updates these vector clocks during synchronization events (e.g., mutex locks/unlocks, atomic operations, thread joins). For instance, when Thread A unlocks a mutex, its current vector clock is "attached" to the mutex.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593" name="CustomShape 9"/>
          <p:cNvSpPr/>
          <p:nvPr/>
        </p:nvSpPr>
        <p:spPr>
          <a:xfrm>
            <a:off x="7541640" y="6227280"/>
            <a:ext cx="6436800" cy="118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343080" indent="-340920">
              <a:lnSpc>
                <a:spcPts val="2299"/>
              </a:lnSpc>
              <a:buClr>
                <a:srgbClr val="151617"/>
              </a:buClr>
              <a:buFont typeface="Symbol"/>
              <a:buChar char=""/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Clock Merging: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When Thread B locks that same mutex, it merges the mutex's stored vector clock into its own. This merge effectively communicates: "Thread B now incorporates all the knowledge of Thread A's progress up to the point it released the mutex."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594" name="CustomShape 10"/>
          <p:cNvSpPr/>
          <p:nvPr/>
        </p:nvSpPr>
        <p:spPr>
          <a:xfrm>
            <a:off x="1371600" y="6310440"/>
            <a:ext cx="1037880" cy="888840"/>
          </a:xfrm>
          <a:prstGeom prst="ellipse">
            <a:avLst/>
          </a:prstGeom>
          <a:noFill/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5" name="CustomShape 11"/>
          <p:cNvSpPr/>
          <p:nvPr/>
        </p:nvSpPr>
        <p:spPr>
          <a:xfrm>
            <a:off x="3707280" y="6346440"/>
            <a:ext cx="1037880" cy="888840"/>
          </a:xfrm>
          <a:prstGeom prst="ellipse">
            <a:avLst/>
          </a:prstGeom>
          <a:noFill/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6" name="CustomShape 12"/>
          <p:cNvSpPr/>
          <p:nvPr/>
        </p:nvSpPr>
        <p:spPr>
          <a:xfrm>
            <a:off x="1681200" y="6599880"/>
            <a:ext cx="6274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597" name="CustomShape 13"/>
          <p:cNvSpPr/>
          <p:nvPr/>
        </p:nvSpPr>
        <p:spPr>
          <a:xfrm>
            <a:off x="4098240" y="6607440"/>
            <a:ext cx="288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B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598" name="CustomShape 14"/>
          <p:cNvSpPr/>
          <p:nvPr/>
        </p:nvSpPr>
        <p:spPr>
          <a:xfrm>
            <a:off x="2411640" y="6792120"/>
            <a:ext cx="1293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4472c4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99" dur="indefinite" restart="never" nodeType="tmRoot">
          <p:childTnLst>
            <p:seq>
              <p:cTn id="200" dur="indefinite" nodeType="mainSeq">
                <p:childTnLst>
                  <p:par>
                    <p:cTn id="201" fill="hold">
                      <p:stCondLst>
                        <p:cond delay="indefinite"/>
                      </p:stCondLst>
                      <p:childTnLst>
                        <p:par>
                          <p:cTn id="202" fill="hold">
                            <p:stCondLst>
                              <p:cond delay="0"/>
                            </p:stCondLst>
                            <p:childTnLst>
                              <p:par>
                                <p:cTn id="20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9" fill="hold">
                      <p:stCondLst>
                        <p:cond delay="indefinite"/>
                      </p:stCondLst>
                      <p:childTnLst>
                        <p:par>
                          <p:cTn id="230" fill="hold">
                            <p:stCondLst>
                              <p:cond delay="0"/>
                            </p:stCondLst>
                            <p:childTnLst>
                              <p:par>
                                <p:cTn id="23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3" fill="hold">
                      <p:stCondLst>
                        <p:cond delay="indefinite"/>
                      </p:stCondLst>
                      <p:childTnLst>
                        <p:par>
                          <p:cTn id="234" fill="hold">
                            <p:stCondLst>
                              <p:cond delay="0"/>
                            </p:stCondLst>
                            <p:childTnLst>
                              <p:par>
                                <p:cTn id="23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7" fill="hold">
                      <p:stCondLst>
                        <p:cond delay="indefinite"/>
                      </p:stCondLst>
                      <p:childTnLst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CustomShape 1"/>
          <p:cNvSpPr/>
          <p:nvPr/>
        </p:nvSpPr>
        <p:spPr>
          <a:xfrm>
            <a:off x="6231240" y="477000"/>
            <a:ext cx="2165400" cy="268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100"/>
              </a:lnSpc>
              <a:tabLst>
                <a:tab algn="l" pos="0"/>
              </a:tabLst>
            </a:pPr>
            <a:r>
              <a:rPr b="1" lang="en-US" sz="17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Under the Hood</a:t>
            </a:r>
            <a:endParaRPr b="0" lang="en-IN" sz="1700" spc="-1" strike="noStrike">
              <a:latin typeface="Arial"/>
            </a:endParaRPr>
          </a:p>
        </p:txBody>
      </p:sp>
      <p:sp>
        <p:nvSpPr>
          <p:cNvPr id="600" name="CustomShape 2"/>
          <p:cNvSpPr/>
          <p:nvPr/>
        </p:nvSpPr>
        <p:spPr>
          <a:xfrm>
            <a:off x="3965400" y="921240"/>
            <a:ext cx="6697080" cy="53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4249"/>
              </a:lnSpc>
              <a:tabLst>
                <a:tab algn="l" pos="0"/>
              </a:tabLst>
            </a:pPr>
            <a:r>
              <a:rPr b="1" lang="en-US" sz="34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How Thread Sanitizer Works</a:t>
            </a:r>
            <a:endParaRPr b="0" lang="en-IN" sz="3400" spc="-1" strike="noStrike">
              <a:latin typeface="Arial"/>
            </a:endParaRPr>
          </a:p>
        </p:txBody>
      </p:sp>
      <p:pic>
        <p:nvPicPr>
          <p:cNvPr id="601" name="Image 0_1" descr="preencoded.png"/>
          <p:cNvPicPr/>
          <p:nvPr/>
        </p:nvPicPr>
        <p:blipFill>
          <a:blip r:embed="rId1"/>
          <a:stretch/>
        </p:blipFill>
        <p:spPr>
          <a:xfrm>
            <a:off x="2131920" y="1722960"/>
            <a:ext cx="10364040" cy="7141320"/>
          </a:xfrm>
          <a:prstGeom prst="rect">
            <a:avLst/>
          </a:prstGeom>
          <a:ln w="0">
            <a:noFill/>
          </a:ln>
        </p:spPr>
      </p:pic>
      <p:sp>
        <p:nvSpPr>
          <p:cNvPr id="602" name="CustomShape 3"/>
          <p:cNvSpPr/>
          <p:nvPr/>
        </p:nvSpPr>
        <p:spPr>
          <a:xfrm>
            <a:off x="2391840" y="6168240"/>
            <a:ext cx="2830680" cy="75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ts val="1650"/>
              </a:lnSpc>
              <a:tabLst>
                <a:tab algn="l" pos="0"/>
              </a:tabLst>
            </a:pPr>
            <a:r>
              <a:rPr b="1" lang="en-US" sz="13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Code Instrumentation</a:t>
            </a:r>
            <a:endParaRPr b="0" lang="en-IN" sz="1350" spc="-1" strike="noStrike">
              <a:latin typeface="Arial"/>
            </a:endParaRPr>
          </a:p>
        </p:txBody>
      </p:sp>
      <p:pic>
        <p:nvPicPr>
          <p:cNvPr id="603" name="Image 1_1" descr="preencoded.png"/>
          <p:cNvPicPr/>
          <p:nvPr/>
        </p:nvPicPr>
        <p:blipFill>
          <a:blip r:embed="rId2"/>
          <a:stretch/>
        </p:blipFill>
        <p:spPr>
          <a:xfrm>
            <a:off x="3601440" y="4348440"/>
            <a:ext cx="668520" cy="668520"/>
          </a:xfrm>
          <a:prstGeom prst="rect">
            <a:avLst/>
          </a:prstGeom>
          <a:ln w="0">
            <a:noFill/>
          </a:ln>
        </p:spPr>
      </p:pic>
      <p:sp>
        <p:nvSpPr>
          <p:cNvPr id="604" name="CustomShape 4"/>
          <p:cNvSpPr/>
          <p:nvPr/>
        </p:nvSpPr>
        <p:spPr>
          <a:xfrm>
            <a:off x="4805640" y="2791080"/>
            <a:ext cx="2922480" cy="75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ts val="1650"/>
              </a:lnSpc>
              <a:tabLst>
                <a:tab algn="l" pos="0"/>
              </a:tabLst>
            </a:pPr>
            <a:r>
              <a:rPr b="1" lang="en-US" sz="13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Happens-Before Graph</a:t>
            </a:r>
            <a:endParaRPr b="0" lang="en-IN" sz="1350" spc="-1" strike="noStrike">
              <a:latin typeface="Arial"/>
            </a:endParaRPr>
          </a:p>
        </p:txBody>
      </p:sp>
      <p:pic>
        <p:nvPicPr>
          <p:cNvPr id="605" name="Image 2_1" descr="preencoded.png"/>
          <p:cNvPicPr/>
          <p:nvPr/>
        </p:nvPicPr>
        <p:blipFill>
          <a:blip r:embed="rId3"/>
          <a:stretch/>
        </p:blipFill>
        <p:spPr>
          <a:xfrm>
            <a:off x="5721840" y="4757400"/>
            <a:ext cx="668520" cy="668520"/>
          </a:xfrm>
          <a:prstGeom prst="rect">
            <a:avLst/>
          </a:prstGeom>
          <a:ln w="0">
            <a:noFill/>
          </a:ln>
        </p:spPr>
      </p:pic>
      <p:sp>
        <p:nvSpPr>
          <p:cNvPr id="606" name="CustomShape 5"/>
          <p:cNvSpPr/>
          <p:nvPr/>
        </p:nvSpPr>
        <p:spPr>
          <a:xfrm>
            <a:off x="6769080" y="7046640"/>
            <a:ext cx="2830680" cy="37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1650"/>
              </a:lnSpc>
              <a:tabLst>
                <a:tab algn="l" pos="0"/>
              </a:tabLst>
            </a:pPr>
            <a:r>
              <a:rPr b="1" lang="en-US" sz="13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Shadow Memory</a:t>
            </a:r>
            <a:endParaRPr b="0" lang="en-IN" sz="1350" spc="-1" strike="noStrike">
              <a:latin typeface="Arial"/>
            </a:endParaRPr>
          </a:p>
        </p:txBody>
      </p:sp>
      <p:pic>
        <p:nvPicPr>
          <p:cNvPr id="607" name="Image 3_1" descr="preencoded.png"/>
          <p:cNvPicPr/>
          <p:nvPr/>
        </p:nvPicPr>
        <p:blipFill>
          <a:blip r:embed="rId4"/>
          <a:stretch/>
        </p:blipFill>
        <p:spPr>
          <a:xfrm>
            <a:off x="7842600" y="5166360"/>
            <a:ext cx="668520" cy="668520"/>
          </a:xfrm>
          <a:prstGeom prst="rect">
            <a:avLst/>
          </a:prstGeom>
          <a:ln w="0">
            <a:noFill/>
          </a:ln>
        </p:spPr>
      </p:pic>
      <p:sp>
        <p:nvSpPr>
          <p:cNvPr id="608" name="CustomShape 6"/>
          <p:cNvSpPr/>
          <p:nvPr/>
        </p:nvSpPr>
        <p:spPr>
          <a:xfrm>
            <a:off x="9283680" y="3580560"/>
            <a:ext cx="2830680" cy="75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ts val="1650"/>
              </a:lnSpc>
              <a:tabLst>
                <a:tab algn="l" pos="0"/>
              </a:tabLst>
            </a:pPr>
            <a:r>
              <a:rPr b="1" lang="en-US" sz="13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Detect Data Races</a:t>
            </a:r>
            <a:endParaRPr b="0" lang="en-IN" sz="1350" spc="-1" strike="noStrike">
              <a:latin typeface="Arial"/>
            </a:endParaRPr>
          </a:p>
        </p:txBody>
      </p:sp>
      <p:pic>
        <p:nvPicPr>
          <p:cNvPr id="609" name="Image 4_1" descr="preencoded.png"/>
          <p:cNvPicPr/>
          <p:nvPr/>
        </p:nvPicPr>
        <p:blipFill>
          <a:blip r:embed="rId5"/>
          <a:stretch/>
        </p:blipFill>
        <p:spPr>
          <a:xfrm>
            <a:off x="10099440" y="5605560"/>
            <a:ext cx="668520" cy="668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CustomShape 1"/>
          <p:cNvSpPr/>
          <p:nvPr/>
        </p:nvSpPr>
        <p:spPr>
          <a:xfrm>
            <a:off x="6460200" y="379800"/>
            <a:ext cx="1707480" cy="21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1650"/>
              </a:lnSpc>
              <a:tabLst>
                <a:tab algn="l" pos="0"/>
              </a:tabLst>
            </a:pPr>
            <a:r>
              <a:rPr b="1" lang="en-US" sz="13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Under the Hood</a:t>
            </a:r>
            <a:endParaRPr b="0" lang="en-IN" sz="1300" spc="-1" strike="noStrike">
              <a:latin typeface="Arial"/>
            </a:endParaRPr>
          </a:p>
        </p:txBody>
      </p:sp>
      <p:sp>
        <p:nvSpPr>
          <p:cNvPr id="611" name="CustomShape 2"/>
          <p:cNvSpPr/>
          <p:nvPr/>
        </p:nvSpPr>
        <p:spPr>
          <a:xfrm>
            <a:off x="3392280" y="730080"/>
            <a:ext cx="7843680" cy="4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3351"/>
              </a:lnSpc>
              <a:tabLst>
                <a:tab algn="l" pos="0"/>
              </a:tabLst>
            </a:pPr>
            <a:r>
              <a:rPr b="1" lang="en-US" sz="26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Happens-Before in Action: Mutex Example</a:t>
            </a:r>
            <a:endParaRPr b="0" lang="en-IN" sz="2650" spc="-1" strike="noStrike">
              <a:latin typeface="Arial"/>
            </a:endParaRPr>
          </a:p>
        </p:txBody>
      </p:sp>
      <p:sp>
        <p:nvSpPr>
          <p:cNvPr id="612" name="CustomShape 3"/>
          <p:cNvSpPr/>
          <p:nvPr/>
        </p:nvSpPr>
        <p:spPr>
          <a:xfrm>
            <a:off x="478800" y="1872000"/>
            <a:ext cx="2049480" cy="25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001"/>
              </a:lnSpc>
              <a:tabLst>
                <a:tab algn="l" pos="0"/>
              </a:tabLst>
            </a:pPr>
            <a:r>
              <a:rPr b="1" lang="en-US" sz="16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C++ Code Example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613" name="CustomShape 4"/>
          <p:cNvSpPr/>
          <p:nvPr/>
        </p:nvSpPr>
        <p:spPr>
          <a:xfrm>
            <a:off x="342000" y="2447640"/>
            <a:ext cx="6681240" cy="3047760"/>
          </a:xfrm>
          <a:prstGeom prst="roundRect">
            <a:avLst>
              <a:gd name="adj" fmla="val 673"/>
            </a:avLst>
          </a:prstGeom>
          <a:solidFill>
            <a:srgbClr val="ebdfd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4" name="CustomShape 5"/>
          <p:cNvSpPr/>
          <p:nvPr/>
        </p:nvSpPr>
        <p:spPr>
          <a:xfrm>
            <a:off x="342000" y="2550240"/>
            <a:ext cx="6407640" cy="284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std::mutex m;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int x = 0;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void threadA()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 </a:t>
            </a: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{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    </a:t>
            </a: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std::lock_guard&lt;std::mutex&gt; lock(m);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    </a:t>
            </a: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x = 42; // write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 </a:t>
            </a: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}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void threadB()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 </a:t>
            </a: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{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    </a:t>
            </a: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std::lock_guard&lt;std::mutex&gt; lock(m);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    </a:t>
            </a: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std::cout &lt;&lt; x; // read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 </a:t>
            </a:r>
            <a:r>
              <a:rPr b="0" lang="en-US" sz="16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}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615" name="CustomShape 6"/>
          <p:cNvSpPr/>
          <p:nvPr/>
        </p:nvSpPr>
        <p:spPr>
          <a:xfrm>
            <a:off x="7489800" y="1872000"/>
            <a:ext cx="2963160" cy="25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001"/>
              </a:lnSpc>
              <a:tabLst>
                <a:tab algn="l" pos="0"/>
              </a:tabLst>
            </a:pPr>
            <a:r>
              <a:rPr b="1" lang="en-US" sz="16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Vector Clock Walkthrough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616" name="CustomShape 7"/>
          <p:cNvSpPr/>
          <p:nvPr/>
        </p:nvSpPr>
        <p:spPr>
          <a:xfrm>
            <a:off x="7489800" y="2282400"/>
            <a:ext cx="134640" cy="16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7" name="CustomShape 8"/>
          <p:cNvSpPr/>
          <p:nvPr/>
        </p:nvSpPr>
        <p:spPr>
          <a:xfrm>
            <a:off x="7489800" y="2499480"/>
            <a:ext cx="6667560" cy="12960"/>
          </a:xfrm>
          <a:prstGeom prst="rect">
            <a:avLst/>
          </a:prstGeom>
          <a:solidFill>
            <a:srgbClr val="15161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8" name="CustomShape 9"/>
          <p:cNvSpPr/>
          <p:nvPr/>
        </p:nvSpPr>
        <p:spPr>
          <a:xfrm>
            <a:off x="7489800" y="2598120"/>
            <a:ext cx="1707480" cy="21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1650"/>
              </a:lnSpc>
              <a:tabLst>
                <a:tab algn="l" pos="0"/>
              </a:tabLst>
            </a:pPr>
            <a:r>
              <a:rPr b="1" lang="en-US" sz="13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A releases lock L</a:t>
            </a:r>
            <a:endParaRPr b="0" lang="en-IN" sz="1300" spc="-1" strike="noStrike">
              <a:latin typeface="Arial"/>
            </a:endParaRPr>
          </a:p>
        </p:txBody>
      </p:sp>
      <p:sp>
        <p:nvSpPr>
          <p:cNvPr id="619" name="CustomShape 10"/>
          <p:cNvSpPr/>
          <p:nvPr/>
        </p:nvSpPr>
        <p:spPr>
          <a:xfrm>
            <a:off x="7489800" y="2948760"/>
            <a:ext cx="6667560" cy="44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151617"/>
                </a:solidFill>
                <a:latin typeface="Inconsolata"/>
                <a:ea typeface="Inconsolata"/>
              </a:rPr>
              <a:t>Initial state: </a:t>
            </a:r>
            <a:r>
              <a:rPr b="0" lang="en-US" sz="14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A: [2,0]</a:t>
            </a:r>
            <a:r>
              <a:rPr b="0" lang="en-US" sz="1400" spc="-1" strike="noStrike">
                <a:solidFill>
                  <a:srgbClr val="151617"/>
                </a:solidFill>
                <a:highlight>
                  <a:srgbClr val="ebdfd7"/>
                </a:highlight>
                <a:latin typeface="Inconsolata"/>
                <a:ea typeface="Inconsolata"/>
              </a:rPr>
              <a:t>, </a:t>
            </a:r>
            <a:r>
              <a:rPr b="0" lang="en-US" sz="14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B: [0,0]</a:t>
            </a:r>
            <a:r>
              <a:rPr b="0" lang="en-US" sz="1400" spc="-1" strike="noStrike">
                <a:solidFill>
                  <a:srgbClr val="151617"/>
                </a:solidFill>
                <a:highlight>
                  <a:srgbClr val="ebdfd7"/>
                </a:highlight>
                <a:latin typeface="Inconsolata"/>
                <a:ea typeface="Inconsolata"/>
              </a:rPr>
              <a:t>. When A releases lock L, its current vector clock is stored with the lock.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620" name="CustomShape 11"/>
          <p:cNvSpPr/>
          <p:nvPr/>
        </p:nvSpPr>
        <p:spPr>
          <a:xfrm>
            <a:off x="7489800" y="3516840"/>
            <a:ext cx="6667560" cy="2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LockClock[L] = [2,0]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621" name="CustomShape 12"/>
          <p:cNvSpPr/>
          <p:nvPr/>
        </p:nvSpPr>
        <p:spPr>
          <a:xfrm>
            <a:off x="7489800" y="4199400"/>
            <a:ext cx="6667560" cy="12960"/>
          </a:xfrm>
          <a:prstGeom prst="rect">
            <a:avLst/>
          </a:prstGeom>
          <a:solidFill>
            <a:srgbClr val="15161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2" name="CustomShape 13"/>
          <p:cNvSpPr/>
          <p:nvPr/>
        </p:nvSpPr>
        <p:spPr>
          <a:xfrm>
            <a:off x="7489800" y="4194720"/>
            <a:ext cx="1709280" cy="31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1650"/>
              </a:lnSpc>
              <a:tabLst>
                <a:tab algn="l" pos="0"/>
              </a:tabLst>
            </a:pPr>
            <a:r>
              <a:rPr b="1" lang="en-US" sz="13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B acquires lock L</a:t>
            </a:r>
            <a:endParaRPr b="0" lang="en-IN" sz="1300" spc="-1" strike="noStrike">
              <a:latin typeface="Arial"/>
            </a:endParaRPr>
          </a:p>
        </p:txBody>
      </p:sp>
      <p:sp>
        <p:nvSpPr>
          <p:cNvPr id="623" name="CustomShape 14"/>
          <p:cNvSpPr/>
          <p:nvPr/>
        </p:nvSpPr>
        <p:spPr>
          <a:xfrm>
            <a:off x="7489800" y="4648680"/>
            <a:ext cx="6667560" cy="43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151617"/>
                </a:solidFill>
                <a:latin typeface="Inconsolata"/>
                <a:ea typeface="Inconsolata"/>
              </a:rPr>
              <a:t>B merges the lock's stored clock with its own, incorporating A's progress up to the release point.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624" name="CustomShape 15"/>
          <p:cNvSpPr/>
          <p:nvPr/>
        </p:nvSpPr>
        <p:spPr>
          <a:xfrm>
            <a:off x="7489800" y="5209560"/>
            <a:ext cx="6667560" cy="2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B = max( [0,0], [2,0] ) = [2,0]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625" name="CustomShape 16"/>
          <p:cNvSpPr/>
          <p:nvPr/>
        </p:nvSpPr>
        <p:spPr>
          <a:xfrm>
            <a:off x="7489800" y="5558760"/>
            <a:ext cx="6667560" cy="21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151617"/>
                </a:solidFill>
                <a:latin typeface="Inconsolata"/>
                <a:ea typeface="Inconsolata"/>
              </a:rPr>
              <a:t>Now B's clock indicates knowledge of A's operations up to time 2</a:t>
            </a:r>
            <a:r>
              <a:rPr b="0" lang="en-US" sz="1050" spc="-1" strike="noStrike">
                <a:solidFill>
                  <a:srgbClr val="151617"/>
                </a:solidFill>
                <a:latin typeface="Inconsolata"/>
                <a:ea typeface="Inconsolata"/>
              </a:rPr>
              <a:t>.</a:t>
            </a:r>
            <a:endParaRPr b="0" lang="en-IN" sz="1050" spc="-1" strike="noStrike">
              <a:latin typeface="Arial"/>
            </a:endParaRPr>
          </a:p>
        </p:txBody>
      </p:sp>
      <p:sp>
        <p:nvSpPr>
          <p:cNvPr id="626" name="CustomShape 17"/>
          <p:cNvSpPr/>
          <p:nvPr/>
        </p:nvSpPr>
        <p:spPr>
          <a:xfrm>
            <a:off x="7489800" y="6234120"/>
            <a:ext cx="6667560" cy="12960"/>
          </a:xfrm>
          <a:prstGeom prst="rect">
            <a:avLst/>
          </a:prstGeom>
          <a:solidFill>
            <a:srgbClr val="15161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7" name="CustomShape 18"/>
          <p:cNvSpPr/>
          <p:nvPr/>
        </p:nvSpPr>
        <p:spPr>
          <a:xfrm>
            <a:off x="7489800" y="6332760"/>
            <a:ext cx="2207520" cy="21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1650"/>
              </a:lnSpc>
              <a:tabLst>
                <a:tab algn="l" pos="0"/>
              </a:tabLst>
            </a:pPr>
            <a:r>
              <a:rPr b="1" lang="en-US" sz="13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B increments local time</a:t>
            </a:r>
            <a:endParaRPr b="0" lang="en-IN" sz="1300" spc="-1" strike="noStrike">
              <a:latin typeface="Arial"/>
            </a:endParaRPr>
          </a:p>
        </p:txBody>
      </p:sp>
      <p:sp>
        <p:nvSpPr>
          <p:cNvPr id="628" name="CustomShape 19"/>
          <p:cNvSpPr/>
          <p:nvPr/>
        </p:nvSpPr>
        <p:spPr>
          <a:xfrm>
            <a:off x="7489800" y="6683040"/>
            <a:ext cx="6667560" cy="21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151617"/>
                </a:solidFill>
                <a:latin typeface="Inconsolata"/>
                <a:ea typeface="Inconsolata"/>
              </a:rPr>
              <a:t>After performing its work, </a:t>
            </a:r>
            <a:endParaRPr b="0" lang="en-IN" sz="1400" spc="-1" strike="noStrike">
              <a:latin typeface="Arial"/>
            </a:endParaRPr>
          </a:p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151617"/>
                </a:solidFill>
                <a:latin typeface="Inconsolata"/>
                <a:ea typeface="Inconsolata"/>
              </a:rPr>
              <a:t>T1 updates its own local component of the vector clock</a:t>
            </a:r>
            <a:r>
              <a:rPr b="0" lang="en-US" sz="1300" spc="-1" strike="noStrike">
                <a:solidFill>
                  <a:srgbClr val="151617"/>
                </a:solidFill>
                <a:latin typeface="Inconsolata"/>
                <a:ea typeface="Inconsolata"/>
              </a:rPr>
              <a:t>.</a:t>
            </a:r>
            <a:endParaRPr b="0" lang="en-IN" sz="1300" spc="-1" strike="noStrike">
              <a:latin typeface="Arial"/>
            </a:endParaRPr>
          </a:p>
        </p:txBody>
      </p:sp>
      <p:sp>
        <p:nvSpPr>
          <p:cNvPr id="629" name="CustomShape 20"/>
          <p:cNvSpPr/>
          <p:nvPr/>
        </p:nvSpPr>
        <p:spPr>
          <a:xfrm>
            <a:off x="7489800" y="7232400"/>
            <a:ext cx="6667560" cy="2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B = [2,1]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630" name="CustomShape 21"/>
          <p:cNvSpPr/>
          <p:nvPr/>
        </p:nvSpPr>
        <p:spPr>
          <a:xfrm>
            <a:off x="7489800" y="7591320"/>
            <a:ext cx="6667560" cy="21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151617"/>
                </a:solidFill>
                <a:latin typeface="Inconsolata"/>
                <a:ea typeface="Inconsolata"/>
              </a:rPr>
              <a:t>This ensures its subsequent operations are ordered after </a:t>
            </a:r>
            <a:endParaRPr b="0" lang="en-IN" sz="1400" spc="-1" strike="noStrike">
              <a:latin typeface="Arial"/>
            </a:endParaRPr>
          </a:p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151617"/>
                </a:solidFill>
                <a:latin typeface="Inconsolata"/>
                <a:ea typeface="Inconsolata"/>
              </a:rPr>
              <a:t>its current actions.</a:t>
            </a:r>
            <a:endParaRPr b="0" lang="en-IN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41" dur="indefinite" restart="never" nodeType="tmRoot">
          <p:childTnLst>
            <p:seq>
              <p:cTn id="242" dur="indefinite" nodeType="mainSeq">
                <p:childTnLst>
                  <p:par>
                    <p:cTn id="243" fill="hold">
                      <p:stCondLst>
                        <p:cond delay="indefinite"/>
                      </p:stCondLst>
                      <p:childTnLst>
                        <p:par>
                          <p:cTn id="244" fill="hold">
                            <p:stCondLst>
                              <p:cond delay="0"/>
                            </p:stCondLst>
                            <p:childTnLst>
                              <p:par>
                                <p:cTn id="24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3" fill="hold">
                      <p:stCondLst>
                        <p:cond delay="indefinite"/>
                      </p:stCondLst>
                      <p:childTnLst>
                        <p:par>
                          <p:cTn id="254" fill="hold">
                            <p:stCondLst>
                              <p:cond delay="0"/>
                            </p:stCondLst>
                            <p:childTnLst>
                              <p:par>
                                <p:cTn id="25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9" fill="hold">
                      <p:stCondLst>
                        <p:cond delay="indefinite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CustomShape 1"/>
          <p:cNvSpPr/>
          <p:nvPr/>
        </p:nvSpPr>
        <p:spPr>
          <a:xfrm>
            <a:off x="5341680" y="1259280"/>
            <a:ext cx="3945240" cy="35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750"/>
              </a:lnSpc>
              <a:tabLst>
                <a:tab algn="l" pos="0"/>
              </a:tabLst>
            </a:pPr>
            <a:r>
              <a:rPr b="1" lang="en-US" sz="22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Maximizing Effectiveness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632" name="CustomShape 2"/>
          <p:cNvSpPr/>
          <p:nvPr/>
        </p:nvSpPr>
        <p:spPr>
          <a:xfrm>
            <a:off x="3738960" y="1840320"/>
            <a:ext cx="7150320" cy="70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5550"/>
              </a:lnSpc>
              <a:tabLst>
                <a:tab algn="l" pos="0"/>
              </a:tabLst>
            </a:pPr>
            <a:r>
              <a:rPr b="1" lang="en-US" sz="44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Best Practices for TSan</a:t>
            </a:r>
            <a:endParaRPr b="0" lang="en-IN" sz="4450" spc="-1" strike="noStrike">
              <a:latin typeface="Arial"/>
            </a:endParaRPr>
          </a:p>
        </p:txBody>
      </p:sp>
      <p:sp>
        <p:nvSpPr>
          <p:cNvPr id="633" name="CustomShape 3"/>
          <p:cNvSpPr/>
          <p:nvPr/>
        </p:nvSpPr>
        <p:spPr>
          <a:xfrm>
            <a:off x="793800" y="2889360"/>
            <a:ext cx="13040640" cy="4078440"/>
          </a:xfrm>
          <a:prstGeom prst="roundRect">
            <a:avLst>
              <a:gd name="adj" fmla="val 224"/>
            </a:avLst>
          </a:prstGeom>
          <a:solidFill>
            <a:srgbClr val="f8ece4"/>
          </a:solidFill>
          <a:ln w="7620">
            <a:solidFill>
              <a:srgbClr val="151617"/>
            </a:solidFill>
            <a:round/>
          </a:ln>
          <a:effectLst>
            <a:outerShdw algn="bl" dir="2700000" dist="19346" rotWithShape="0">
              <a:srgbClr val="151617"/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34" name="CustomShape 4"/>
          <p:cNvSpPr/>
          <p:nvPr/>
        </p:nvSpPr>
        <p:spPr>
          <a:xfrm>
            <a:off x="801360" y="2896920"/>
            <a:ext cx="6511680" cy="2030760"/>
          </a:xfrm>
          <a:prstGeom prst="roundRect">
            <a:avLst>
              <a:gd name="adj" fmla="val 450"/>
            </a:avLst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35" name="CustomShape 5"/>
          <p:cNvSpPr/>
          <p:nvPr/>
        </p:nvSpPr>
        <p:spPr>
          <a:xfrm>
            <a:off x="1028160" y="3123720"/>
            <a:ext cx="2833200" cy="35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1" lang="en-US" sz="22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Test New Code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636" name="CustomShape 6"/>
          <p:cNvSpPr/>
          <p:nvPr/>
        </p:nvSpPr>
        <p:spPr>
          <a:xfrm>
            <a:off x="1028160" y="3614400"/>
            <a:ext cx="5717880" cy="72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151617"/>
                </a:solidFill>
                <a:latin typeface="Inconsolata"/>
                <a:ea typeface="Inconsolata"/>
              </a:rPr>
              <a:t>Always run TSan on new code paths and complex concurrent sections.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637" name="CustomShape 7"/>
          <p:cNvSpPr/>
          <p:nvPr/>
        </p:nvSpPr>
        <p:spPr>
          <a:xfrm>
            <a:off x="7315200" y="2896920"/>
            <a:ext cx="6511680" cy="203076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38" name="CustomShape 8"/>
          <p:cNvSpPr/>
          <p:nvPr/>
        </p:nvSpPr>
        <p:spPr>
          <a:xfrm>
            <a:off x="7315200" y="2896920"/>
            <a:ext cx="28440" cy="2030760"/>
          </a:xfrm>
          <a:prstGeom prst="roundRect">
            <a:avLst>
              <a:gd name="adj" fmla="val 30000"/>
            </a:avLst>
          </a:prstGeom>
          <a:solidFill>
            <a:srgbClr val="2e2f3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39" name="CustomShape 9"/>
          <p:cNvSpPr/>
          <p:nvPr/>
        </p:nvSpPr>
        <p:spPr>
          <a:xfrm>
            <a:off x="7882200" y="3123720"/>
            <a:ext cx="2967480" cy="35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1" lang="en-US" sz="22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Combine Sanitizers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640" name="CustomShape 10"/>
          <p:cNvSpPr/>
          <p:nvPr/>
        </p:nvSpPr>
        <p:spPr>
          <a:xfrm>
            <a:off x="7882200" y="3614400"/>
            <a:ext cx="5717880" cy="108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151617"/>
                </a:solidFill>
                <a:latin typeface="Inconsolata"/>
                <a:ea typeface="Inconsolata"/>
              </a:rPr>
              <a:t>Use alongside AddressSanitizer (ASan) and UndefinedBehaviorSanitizer (UBSan) for comprehensive error detection.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641" name="CustomShape 11"/>
          <p:cNvSpPr/>
          <p:nvPr/>
        </p:nvSpPr>
        <p:spPr>
          <a:xfrm>
            <a:off x="801360" y="4929840"/>
            <a:ext cx="6511680" cy="203076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42" name="CustomShape 12"/>
          <p:cNvSpPr/>
          <p:nvPr/>
        </p:nvSpPr>
        <p:spPr>
          <a:xfrm>
            <a:off x="801360" y="4929840"/>
            <a:ext cx="6511680" cy="28440"/>
          </a:xfrm>
          <a:prstGeom prst="roundRect">
            <a:avLst>
              <a:gd name="adj" fmla="val 30000"/>
            </a:avLst>
          </a:prstGeom>
          <a:solidFill>
            <a:srgbClr val="2e2f3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43" name="CustomShape 13"/>
          <p:cNvSpPr/>
          <p:nvPr/>
        </p:nvSpPr>
        <p:spPr>
          <a:xfrm>
            <a:off x="1028160" y="5156640"/>
            <a:ext cx="3614760" cy="35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1" lang="en-US" sz="22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Annotate Benign Races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644" name="CustomShape 14"/>
          <p:cNvSpPr/>
          <p:nvPr/>
        </p:nvSpPr>
        <p:spPr>
          <a:xfrm>
            <a:off x="1028160" y="5646960"/>
            <a:ext cx="5717880" cy="108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151617"/>
                </a:solidFill>
                <a:latin typeface="Inconsolata"/>
                <a:ea typeface="Inconsolata"/>
              </a:rPr>
              <a:t>Use TSan suppression mechanisms to mark intentional benign races and reduce noise in reports.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645" name="CustomShape 15"/>
          <p:cNvSpPr/>
          <p:nvPr/>
        </p:nvSpPr>
        <p:spPr>
          <a:xfrm>
            <a:off x="7315200" y="4929840"/>
            <a:ext cx="6511680" cy="2030760"/>
          </a:xfrm>
          <a:prstGeom prst="rect">
            <a:avLst/>
          </a:prstGeom>
          <a:solidFill>
            <a:srgbClr val="f8ece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46" name="CustomShape 16"/>
          <p:cNvSpPr/>
          <p:nvPr/>
        </p:nvSpPr>
        <p:spPr>
          <a:xfrm>
            <a:off x="7315200" y="4929840"/>
            <a:ext cx="28440" cy="2030760"/>
          </a:xfrm>
          <a:prstGeom prst="roundRect">
            <a:avLst>
              <a:gd name="adj" fmla="val 30000"/>
            </a:avLst>
          </a:prstGeom>
          <a:solidFill>
            <a:srgbClr val="2e2f3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47" name="CustomShape 17"/>
          <p:cNvSpPr/>
          <p:nvPr/>
        </p:nvSpPr>
        <p:spPr>
          <a:xfrm>
            <a:off x="7315200" y="4929840"/>
            <a:ext cx="6511680" cy="28440"/>
          </a:xfrm>
          <a:prstGeom prst="roundRect">
            <a:avLst>
              <a:gd name="adj" fmla="val 30000"/>
            </a:avLst>
          </a:prstGeom>
          <a:solidFill>
            <a:srgbClr val="2e2f3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48" name="CustomShape 18"/>
          <p:cNvSpPr/>
          <p:nvPr/>
        </p:nvSpPr>
        <p:spPr>
          <a:xfrm>
            <a:off x="7882200" y="5156640"/>
            <a:ext cx="3812760" cy="35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1" lang="en-US" sz="22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Dedicated Environments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649" name="CustomShape 19"/>
          <p:cNvSpPr/>
          <p:nvPr/>
        </p:nvSpPr>
        <p:spPr>
          <a:xfrm>
            <a:off x="7882200" y="5646960"/>
            <a:ext cx="5717880" cy="72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151617"/>
                </a:solidFill>
                <a:latin typeface="Inconsolata"/>
                <a:ea typeface="Inconsolata"/>
              </a:rPr>
              <a:t>Run TSan in isolated test environments, as it introduces significant performance overhead.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650" name="CustomShape 20"/>
          <p:cNvSpPr/>
          <p:nvPr/>
        </p:nvSpPr>
        <p:spPr>
          <a:xfrm>
            <a:off x="7031880" y="3629880"/>
            <a:ext cx="564840" cy="564840"/>
          </a:xfrm>
          <a:prstGeom prst="roundRect">
            <a:avLst>
              <a:gd name="adj" fmla="val 1613"/>
            </a:avLst>
          </a:prstGeom>
          <a:solidFill>
            <a:srgbClr val="f8ece4"/>
          </a:solidFill>
          <a:ln w="30480">
            <a:solidFill>
              <a:srgbClr val="2e2f30"/>
            </a:solidFill>
            <a:round/>
          </a:ln>
          <a:effectLst>
            <a:outerShdw algn="bl" dir="2700000" dist="19346" rotWithShape="0">
              <a:srgbClr val="2e2f30"/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651" name="Image 0" descr="preencoded.png"/>
          <p:cNvPicPr/>
          <p:nvPr/>
        </p:nvPicPr>
        <p:blipFill>
          <a:blip r:embed="rId1"/>
          <a:stretch/>
        </p:blipFill>
        <p:spPr>
          <a:xfrm>
            <a:off x="7173360" y="3736080"/>
            <a:ext cx="281160" cy="352080"/>
          </a:xfrm>
          <a:prstGeom prst="rect">
            <a:avLst/>
          </a:prstGeom>
          <a:ln w="0">
            <a:noFill/>
          </a:ln>
        </p:spPr>
      </p:pic>
      <p:sp>
        <p:nvSpPr>
          <p:cNvPr id="652" name="CustomShape 21"/>
          <p:cNvSpPr/>
          <p:nvPr/>
        </p:nvSpPr>
        <p:spPr>
          <a:xfrm>
            <a:off x="7031880" y="5662440"/>
            <a:ext cx="564840" cy="564840"/>
          </a:xfrm>
          <a:prstGeom prst="roundRect">
            <a:avLst>
              <a:gd name="adj" fmla="val 1613"/>
            </a:avLst>
          </a:prstGeom>
          <a:solidFill>
            <a:srgbClr val="f8ece4"/>
          </a:solidFill>
          <a:ln w="30480">
            <a:solidFill>
              <a:srgbClr val="2e2f30"/>
            </a:solidFill>
            <a:round/>
          </a:ln>
          <a:effectLst>
            <a:outerShdw algn="bl" dir="2700000" dist="19346" rotWithShape="0">
              <a:srgbClr val="2e2f30"/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653" name="Image 1" descr="preencoded.png"/>
          <p:cNvPicPr/>
          <p:nvPr/>
        </p:nvPicPr>
        <p:blipFill>
          <a:blip r:embed="rId2"/>
          <a:stretch/>
        </p:blipFill>
        <p:spPr>
          <a:xfrm>
            <a:off x="7173360" y="5769000"/>
            <a:ext cx="281160" cy="352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CustomShape 1"/>
          <p:cNvSpPr/>
          <p:nvPr/>
        </p:nvSpPr>
        <p:spPr>
          <a:xfrm>
            <a:off x="6001560" y="492480"/>
            <a:ext cx="2625120" cy="27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200"/>
              </a:lnSpc>
              <a:tabLst>
                <a:tab algn="l" pos="0"/>
              </a:tabLst>
            </a:pPr>
            <a:r>
              <a:rPr b="1" lang="en-US" sz="17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Know the Boundaries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655" name="CustomShape 2"/>
          <p:cNvSpPr/>
          <p:nvPr/>
        </p:nvSpPr>
        <p:spPr>
          <a:xfrm>
            <a:off x="3574440" y="951480"/>
            <a:ext cx="7479000" cy="55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4399"/>
              </a:lnSpc>
              <a:tabLst>
                <a:tab algn="l" pos="0"/>
              </a:tabLst>
            </a:pPr>
            <a:r>
              <a:rPr b="1" lang="en-US" sz="35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Limitations of Thread Sanitizer</a:t>
            </a:r>
            <a:endParaRPr b="0" lang="en-IN" sz="3500" spc="-1" strike="noStrike">
              <a:latin typeface="Arial"/>
            </a:endParaRPr>
          </a:p>
        </p:txBody>
      </p:sp>
      <p:sp>
        <p:nvSpPr>
          <p:cNvPr id="656" name="CustomShape 3"/>
          <p:cNvSpPr/>
          <p:nvPr/>
        </p:nvSpPr>
        <p:spPr>
          <a:xfrm>
            <a:off x="626760" y="1940760"/>
            <a:ext cx="6467760" cy="57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343080" indent="-340920">
              <a:lnSpc>
                <a:spcPts val="2251"/>
              </a:lnSpc>
              <a:buClr>
                <a:srgbClr val="151617"/>
              </a:buClr>
              <a:buFont typeface="Symbol"/>
              <a:buChar char=""/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Performance Overhead: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Typically introduces a 3x-5x slowdown, making it unsuitable for production environments.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657" name="CustomShape 4"/>
          <p:cNvSpPr/>
          <p:nvPr/>
        </p:nvSpPr>
        <p:spPr>
          <a:xfrm>
            <a:off x="626760" y="2980080"/>
            <a:ext cx="6467760" cy="57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343080" indent="-340920">
              <a:lnSpc>
                <a:spcPts val="2251"/>
              </a:lnSpc>
              <a:buClr>
                <a:srgbClr val="151617"/>
              </a:buClr>
              <a:buFont typeface="Symbol"/>
              <a:buChar char=""/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Build Requirement: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Requires instrumented builds; cannot be used directly on uninstrumented production binaries.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658" name="CustomShape 5"/>
          <p:cNvSpPr/>
          <p:nvPr/>
        </p:nvSpPr>
        <p:spPr>
          <a:xfrm>
            <a:off x="626760" y="5319360"/>
            <a:ext cx="6467760" cy="57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343080" indent="-340920">
              <a:lnSpc>
                <a:spcPts val="2251"/>
              </a:lnSpc>
              <a:buClr>
                <a:srgbClr val="151617"/>
              </a:buClr>
              <a:buFont typeface="Symbol"/>
              <a:buChar char=""/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False Negatives: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While powerful, it might miss some complex concurrency issues due to dynamic analysis limitations.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659" name="CustomShape 6"/>
          <p:cNvSpPr/>
          <p:nvPr/>
        </p:nvSpPr>
        <p:spPr>
          <a:xfrm>
            <a:off x="626760" y="3983040"/>
            <a:ext cx="6467760" cy="85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343080" indent="-340920">
              <a:lnSpc>
                <a:spcPts val="2251"/>
              </a:lnSpc>
              <a:buClr>
                <a:srgbClr val="151617"/>
              </a:buClr>
              <a:buFont typeface="Symbol"/>
              <a:buChar char=""/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Specific Focus: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Primarily targets data races and synchronization errors; does not directly catch logical bugs or deadlocks (though it can help expose conditions that lead to them).</a:t>
            </a:r>
            <a:endParaRPr b="0" lang="en-IN" sz="1600" spc="-1" strike="noStrike">
              <a:latin typeface="Arial"/>
            </a:endParaRPr>
          </a:p>
        </p:txBody>
      </p:sp>
      <p:pic>
        <p:nvPicPr>
          <p:cNvPr id="660" name="Picture 9" descr=""/>
          <p:cNvPicPr/>
          <p:nvPr/>
        </p:nvPicPr>
        <p:blipFill>
          <a:blip r:embed="rId1"/>
          <a:stretch/>
        </p:blipFill>
        <p:spPr>
          <a:xfrm>
            <a:off x="8229240" y="1940760"/>
            <a:ext cx="5651280" cy="5651280"/>
          </a:xfrm>
          <a:prstGeom prst="rect">
            <a:avLst/>
          </a:prstGeom>
          <a:ln w="0">
            <a:noFill/>
          </a:ln>
        </p:spPr>
      </p:pic>
      <p:pic>
        <p:nvPicPr>
          <p:cNvPr id="661" name="Picture 8" descr=""/>
          <p:cNvPicPr/>
          <p:nvPr/>
        </p:nvPicPr>
        <p:blipFill>
          <a:blip r:embed="rId2"/>
          <a:stretch/>
        </p:blipFill>
        <p:spPr>
          <a:xfrm>
            <a:off x="2738880" y="5166000"/>
            <a:ext cx="2243880" cy="2243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91" dur="indefinite" restart="never" nodeType="tmRoot">
          <p:childTnLst>
            <p:seq>
              <p:cTn id="292" dur="indefinite" nodeType="mainSeq">
                <p:childTnLst>
                  <p:par>
                    <p:cTn id="293" fill="hold">
                      <p:stCondLst>
                        <p:cond delay="indefinite"/>
                      </p:stCondLst>
                      <p:childTnLst>
                        <p:par>
                          <p:cTn id="294" fill="hold">
                            <p:stCondLst>
                              <p:cond delay="0"/>
                            </p:stCondLst>
                            <p:childTnLst>
                              <p:par>
                                <p:cTn id="29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7" fill="hold">
                      <p:stCondLst>
                        <p:cond delay="indefinite"/>
                      </p:stCondLst>
                      <p:childTnLst>
                        <p:par>
                          <p:cTn id="298" fill="hold">
                            <p:stCondLst>
                              <p:cond delay="0"/>
                            </p:stCondLst>
                            <p:childTnLst>
                              <p:par>
                                <p:cTn id="29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1" fill="hold">
                      <p:stCondLst>
                        <p:cond delay="indefinite"/>
                      </p:stCondLst>
                      <p:childTnLst>
                        <p:par>
                          <p:cTn id="302" fill="hold">
                            <p:stCondLst>
                              <p:cond delay="0"/>
                            </p:stCondLst>
                            <p:childTnLst>
                              <p:par>
                                <p:cTn id="30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5" fill="hold">
                      <p:stCondLst>
                        <p:cond delay="indefinite"/>
                      </p:stCondLst>
                      <p:childTnLst>
                        <p:par>
                          <p:cTn id="306" fill="hold">
                            <p:stCondLst>
                              <p:cond delay="0"/>
                            </p:stCondLst>
                            <p:childTnLst>
                              <p:par>
                                <p:cTn id="30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9" fill="hold">
                      <p:stCondLst>
                        <p:cond delay="indefinite"/>
                      </p:stCondLst>
                      <p:childTnLst>
                        <p:par>
                          <p:cTn id="310" fill="hold">
                            <p:stCondLst>
                              <p:cond delay="0"/>
                            </p:stCondLst>
                            <p:childTnLst>
                              <p:par>
                                <p:cTn id="31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CustomShape 1"/>
          <p:cNvSpPr/>
          <p:nvPr/>
        </p:nvSpPr>
        <p:spPr>
          <a:xfrm>
            <a:off x="5991840" y="753120"/>
            <a:ext cx="2644560" cy="32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599"/>
              </a:lnSpc>
              <a:tabLst>
                <a:tab algn="l" pos="0"/>
              </a:tabLst>
            </a:pPr>
            <a:r>
              <a:rPr b="1" lang="en-US" sz="20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Key Takeaways</a:t>
            </a:r>
            <a:endParaRPr b="0" lang="en-IN" sz="2050" spc="-1" strike="noStrike">
              <a:latin typeface="Arial"/>
            </a:endParaRPr>
          </a:p>
        </p:txBody>
      </p:sp>
      <p:sp>
        <p:nvSpPr>
          <p:cNvPr id="663" name="CustomShape 2"/>
          <p:cNvSpPr/>
          <p:nvPr/>
        </p:nvSpPr>
        <p:spPr>
          <a:xfrm>
            <a:off x="3427200" y="1295640"/>
            <a:ext cx="7773480" cy="65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5199"/>
              </a:lnSpc>
              <a:tabLst>
                <a:tab algn="l" pos="0"/>
              </a:tabLst>
            </a:pPr>
            <a:r>
              <a:rPr b="1" lang="en-US" sz="41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Sanitize Before You Ship It!</a:t>
            </a:r>
            <a:endParaRPr b="0" lang="en-IN" sz="4150" spc="-1" strike="noStrike">
              <a:latin typeface="Arial"/>
            </a:endParaRPr>
          </a:p>
        </p:txBody>
      </p:sp>
      <p:pic>
        <p:nvPicPr>
          <p:cNvPr id="664" name="Image 0" descr="preencoded.png"/>
          <p:cNvPicPr/>
          <p:nvPr/>
        </p:nvPicPr>
        <p:blipFill>
          <a:blip r:embed="rId1"/>
          <a:stretch/>
        </p:blipFill>
        <p:spPr>
          <a:xfrm>
            <a:off x="740880" y="2592360"/>
            <a:ext cx="6492600" cy="1140840"/>
          </a:xfrm>
          <a:prstGeom prst="rect">
            <a:avLst/>
          </a:prstGeom>
          <a:ln w="0">
            <a:noFill/>
          </a:ln>
        </p:spPr>
      </p:pic>
      <p:sp>
        <p:nvSpPr>
          <p:cNvPr id="665" name="CustomShape 3"/>
          <p:cNvSpPr/>
          <p:nvPr/>
        </p:nvSpPr>
        <p:spPr>
          <a:xfrm>
            <a:off x="952560" y="3439080"/>
            <a:ext cx="2644560" cy="32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1" lang="en-US" sz="20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TSan is Essential</a:t>
            </a:r>
            <a:endParaRPr b="0" lang="en-IN" sz="2050" spc="-1" strike="noStrike">
              <a:latin typeface="Arial"/>
            </a:endParaRPr>
          </a:p>
        </p:txBody>
      </p:sp>
      <p:sp>
        <p:nvSpPr>
          <p:cNvPr id="666" name="CustomShape 4"/>
          <p:cNvSpPr/>
          <p:nvPr/>
        </p:nvSpPr>
        <p:spPr>
          <a:xfrm>
            <a:off x="952560" y="3896640"/>
            <a:ext cx="6069240" cy="67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1650" spc="-1" strike="noStrike">
                <a:solidFill>
                  <a:srgbClr val="151617"/>
                </a:solidFill>
                <a:latin typeface="Inconsolata"/>
                <a:ea typeface="Inconsolata"/>
              </a:rPr>
              <a:t>A powerful tool for proactively identifying hidden race conditions and other concurrency bugs.</a:t>
            </a:r>
            <a:endParaRPr b="0" lang="en-IN" sz="1650" spc="-1" strike="noStrike">
              <a:latin typeface="Arial"/>
            </a:endParaRPr>
          </a:p>
        </p:txBody>
      </p:sp>
      <p:pic>
        <p:nvPicPr>
          <p:cNvPr id="667" name="Image 1" descr="preencoded.png"/>
          <p:cNvPicPr/>
          <p:nvPr/>
        </p:nvPicPr>
        <p:blipFill>
          <a:blip r:embed="rId2"/>
          <a:stretch/>
        </p:blipFill>
        <p:spPr>
          <a:xfrm>
            <a:off x="7618320" y="2538360"/>
            <a:ext cx="6492600" cy="1140840"/>
          </a:xfrm>
          <a:prstGeom prst="rect">
            <a:avLst/>
          </a:prstGeom>
          <a:ln w="0">
            <a:noFill/>
          </a:ln>
        </p:spPr>
      </p:pic>
      <p:sp>
        <p:nvSpPr>
          <p:cNvPr id="668" name="CustomShape 5"/>
          <p:cNvSpPr/>
          <p:nvPr/>
        </p:nvSpPr>
        <p:spPr>
          <a:xfrm>
            <a:off x="7830000" y="3385080"/>
            <a:ext cx="2644560" cy="32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1" lang="en-US" sz="20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Integrate Early</a:t>
            </a:r>
            <a:endParaRPr b="0" lang="en-IN" sz="2050" spc="-1" strike="noStrike">
              <a:latin typeface="Arial"/>
            </a:endParaRPr>
          </a:p>
        </p:txBody>
      </p:sp>
      <p:sp>
        <p:nvSpPr>
          <p:cNvPr id="669" name="CustomShape 6"/>
          <p:cNvSpPr/>
          <p:nvPr/>
        </p:nvSpPr>
        <p:spPr>
          <a:xfrm>
            <a:off x="7830000" y="3842640"/>
            <a:ext cx="6069240" cy="101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1650" spc="-1" strike="noStrike">
                <a:solidFill>
                  <a:srgbClr val="151617"/>
                </a:solidFill>
                <a:latin typeface="Inconsolata"/>
                <a:ea typeface="Inconsolata"/>
              </a:rPr>
              <a:t>Embedding TSan into your development workflow and CI pipeline dramatically improves code quality and reliability.</a:t>
            </a:r>
            <a:endParaRPr b="0" lang="en-IN" sz="1650" spc="-1" strike="noStrike">
              <a:latin typeface="Arial"/>
            </a:endParaRPr>
          </a:p>
        </p:txBody>
      </p:sp>
      <p:pic>
        <p:nvPicPr>
          <p:cNvPr id="670" name="Image 2" descr="preencoded.png"/>
          <p:cNvPicPr/>
          <p:nvPr/>
        </p:nvPicPr>
        <p:blipFill>
          <a:blip r:embed="rId3"/>
          <a:stretch/>
        </p:blipFill>
        <p:spPr>
          <a:xfrm>
            <a:off x="740880" y="5283000"/>
            <a:ext cx="6492600" cy="1140840"/>
          </a:xfrm>
          <a:prstGeom prst="rect">
            <a:avLst/>
          </a:prstGeom>
          <a:ln w="0">
            <a:noFill/>
          </a:ln>
        </p:spPr>
      </p:pic>
      <p:sp>
        <p:nvSpPr>
          <p:cNvPr id="671" name="CustomShape 7"/>
          <p:cNvSpPr/>
          <p:nvPr/>
        </p:nvSpPr>
        <p:spPr>
          <a:xfrm>
            <a:off x="952560" y="6129720"/>
            <a:ext cx="4169880" cy="32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1" lang="en-US" sz="20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Avoid Production Headaches</a:t>
            </a:r>
            <a:endParaRPr b="0" lang="en-IN" sz="2050" spc="-1" strike="noStrike">
              <a:latin typeface="Arial"/>
            </a:endParaRPr>
          </a:p>
        </p:txBody>
      </p:sp>
      <p:sp>
        <p:nvSpPr>
          <p:cNvPr id="672" name="CustomShape 8"/>
          <p:cNvSpPr/>
          <p:nvPr/>
        </p:nvSpPr>
        <p:spPr>
          <a:xfrm>
            <a:off x="952560" y="6587640"/>
            <a:ext cx="6069240" cy="67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1650" spc="-1" strike="noStrike">
                <a:solidFill>
                  <a:srgbClr val="151617"/>
                </a:solidFill>
                <a:latin typeface="Inconsolata"/>
                <a:ea typeface="Inconsolata"/>
              </a:rPr>
              <a:t>Don't wait for elusive concurrency bugs to emerge in production; catch them when they are cheapest to fix.</a:t>
            </a:r>
            <a:endParaRPr b="0" lang="en-IN" sz="1650" spc="-1" strike="noStrike">
              <a:latin typeface="Arial"/>
            </a:endParaRPr>
          </a:p>
        </p:txBody>
      </p:sp>
      <p:pic>
        <p:nvPicPr>
          <p:cNvPr id="673" name="Image 3" descr="preencoded.png"/>
          <p:cNvPicPr/>
          <p:nvPr/>
        </p:nvPicPr>
        <p:blipFill>
          <a:blip r:embed="rId4"/>
          <a:stretch/>
        </p:blipFill>
        <p:spPr>
          <a:xfrm>
            <a:off x="7610400" y="5269680"/>
            <a:ext cx="6492600" cy="1140840"/>
          </a:xfrm>
          <a:prstGeom prst="rect">
            <a:avLst/>
          </a:prstGeom>
          <a:ln w="0">
            <a:noFill/>
          </a:ln>
        </p:spPr>
      </p:pic>
      <p:sp>
        <p:nvSpPr>
          <p:cNvPr id="674" name="CustomShape 9"/>
          <p:cNvSpPr/>
          <p:nvPr/>
        </p:nvSpPr>
        <p:spPr>
          <a:xfrm>
            <a:off x="7822080" y="6116400"/>
            <a:ext cx="3669840" cy="32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1" lang="en-US" sz="20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Continuous Improvement</a:t>
            </a:r>
            <a:endParaRPr b="0" lang="en-IN" sz="2050" spc="-1" strike="noStrike">
              <a:latin typeface="Arial"/>
            </a:endParaRPr>
          </a:p>
        </p:txBody>
      </p:sp>
      <p:sp>
        <p:nvSpPr>
          <p:cNvPr id="675" name="CustomShape 10"/>
          <p:cNvSpPr/>
          <p:nvPr/>
        </p:nvSpPr>
        <p:spPr>
          <a:xfrm>
            <a:off x="7822080" y="6574320"/>
            <a:ext cx="6069240" cy="67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1650" spc="-1" strike="noStrike">
                <a:solidFill>
                  <a:srgbClr val="151617"/>
                </a:solidFill>
                <a:latin typeface="Inconsolata"/>
                <a:ea typeface="Inconsolata"/>
              </a:rPr>
              <a:t>Regular use of TSan fosters robust, predictable, and high-performance multithreaded applications.</a:t>
            </a:r>
            <a:endParaRPr b="0" lang="en-IN" sz="16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13" dur="indefinite" restart="never" nodeType="tmRoot">
          <p:childTnLst>
            <p:seq>
              <p:cTn id="314" dur="indefinite" nodeType="mainSeq">
                <p:childTnLst>
                  <p:par>
                    <p:cTn id="315" fill="hold">
                      <p:stCondLst>
                        <p:cond delay="indefinite"/>
                      </p:stCondLst>
                      <p:childTnLst>
                        <p:par>
                          <p:cTn id="316" fill="hold">
                            <p:stCondLst>
                              <p:cond delay="0"/>
                            </p:stCondLst>
                            <p:childTnLst>
                              <p:par>
                                <p:cTn id="3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3" fill="hold">
                      <p:stCondLst>
                        <p:cond delay="indefinite"/>
                      </p:stCondLst>
                      <p:childTnLst>
                        <p:par>
                          <p:cTn id="324" fill="hold">
                            <p:stCondLst>
                              <p:cond delay="0"/>
                            </p:stCondLst>
                            <p:childTnLst>
                              <p:par>
                                <p:cTn id="32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1" fill="hold">
                      <p:stCondLst>
                        <p:cond delay="indefinite"/>
                      </p:stCondLst>
                      <p:childTnLst>
                        <p:par>
                          <p:cTn id="332" fill="hold">
                            <p:stCondLst>
                              <p:cond delay="0"/>
                            </p:stCondLst>
                            <p:childTnLst>
                              <p:par>
                                <p:cTn id="33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9" fill="hold">
                      <p:stCondLst>
                        <p:cond delay="indefinite"/>
                      </p:stCondLst>
                      <p:childTnLst>
                        <p:par>
                          <p:cTn id="340" fill="hold">
                            <p:stCondLst>
                              <p:cond delay="0"/>
                            </p:stCondLst>
                            <p:childTnLst>
                              <p:par>
                                <p:cTn id="34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CustomShape 1"/>
          <p:cNvSpPr/>
          <p:nvPr/>
        </p:nvSpPr>
        <p:spPr>
          <a:xfrm>
            <a:off x="4737600" y="567000"/>
            <a:ext cx="5153040" cy="642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5051"/>
              </a:lnSpc>
              <a:tabLst>
                <a:tab algn="l" pos="0"/>
              </a:tabLst>
            </a:pPr>
            <a:r>
              <a:rPr b="1" lang="en-US" sz="40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Brief Intro on Me</a:t>
            </a:r>
            <a:endParaRPr b="0" lang="en-IN" sz="4050" spc="-1" strike="noStrike">
              <a:latin typeface="Arial"/>
            </a:endParaRPr>
          </a:p>
        </p:txBody>
      </p:sp>
      <p:sp>
        <p:nvSpPr>
          <p:cNvPr id="459" name="CustomShape 2"/>
          <p:cNvSpPr/>
          <p:nvPr/>
        </p:nvSpPr>
        <p:spPr>
          <a:xfrm>
            <a:off x="7430400" y="2551320"/>
            <a:ext cx="7305480" cy="55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marL="343080" indent="-340920">
              <a:lnSpc>
                <a:spcPts val="2551"/>
              </a:lnSpc>
              <a:buClr>
                <a:srgbClr val="151617"/>
              </a:buClr>
              <a:buFont typeface="Symbol"/>
              <a:buChar char=""/>
            </a:pPr>
            <a:r>
              <a:rPr b="0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Software Technical Lead @ Applied Materials India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460" name="CustomShape 3"/>
          <p:cNvSpPr/>
          <p:nvPr/>
        </p:nvSpPr>
        <p:spPr>
          <a:xfrm>
            <a:off x="7452000" y="3240000"/>
            <a:ext cx="6339960" cy="65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343080" indent="-340920">
              <a:lnSpc>
                <a:spcPts val="2551"/>
              </a:lnSpc>
              <a:buClr>
                <a:srgbClr val="151617"/>
              </a:buClr>
              <a:buFont typeface="Symbol"/>
              <a:buChar char=""/>
            </a:pPr>
            <a:r>
              <a:rPr b="0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Tech/Auto/Film Enthusiast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461" name="CustomShape 4"/>
          <p:cNvSpPr/>
          <p:nvPr/>
        </p:nvSpPr>
        <p:spPr>
          <a:xfrm>
            <a:off x="7452000" y="3840480"/>
            <a:ext cx="6339960" cy="65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343080" indent="-340920">
              <a:lnSpc>
                <a:spcPts val="2551"/>
              </a:lnSpc>
              <a:buClr>
                <a:srgbClr val="151617"/>
              </a:buClr>
              <a:buFont typeface="Symbol"/>
              <a:buChar char=""/>
            </a:pPr>
            <a:r>
              <a:rPr b="0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Committed to sharing practical insights and effective debugging strategies.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ts val="2551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ts val="2551"/>
              </a:lnSpc>
            </a:pPr>
            <a:endParaRPr b="0" lang="en-IN" sz="1800" spc="-1" strike="noStrike">
              <a:latin typeface="Arial"/>
            </a:endParaRPr>
          </a:p>
        </p:txBody>
      </p:sp>
      <p:pic>
        <p:nvPicPr>
          <p:cNvPr id="462" name="Picture 9" descr=""/>
          <p:cNvPicPr/>
          <p:nvPr/>
        </p:nvPicPr>
        <p:blipFill>
          <a:blip r:embed="rId1"/>
          <a:stretch/>
        </p:blipFill>
        <p:spPr>
          <a:xfrm>
            <a:off x="713880" y="1819080"/>
            <a:ext cx="5876640" cy="5876640"/>
          </a:xfrm>
          <a:prstGeom prst="rect">
            <a:avLst/>
          </a:prstGeom>
          <a:ln w="0">
            <a:noFill/>
          </a:ln>
        </p:spPr>
      </p:pic>
      <p:sp>
        <p:nvSpPr>
          <p:cNvPr id="463" name="CustomShape 5"/>
          <p:cNvSpPr/>
          <p:nvPr/>
        </p:nvSpPr>
        <p:spPr>
          <a:xfrm>
            <a:off x="7446240" y="4860000"/>
            <a:ext cx="6339960" cy="65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343080" indent="-340920">
              <a:lnSpc>
                <a:spcPts val="2551"/>
              </a:lnSpc>
              <a:buClr>
                <a:srgbClr val="151617"/>
              </a:buClr>
              <a:buFont typeface="Symbol"/>
              <a:buChar char=""/>
            </a:pPr>
            <a:r>
              <a:rPr b="0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linkedin.com/in/vishnu-gopinath-831376108/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CustomShape 1"/>
          <p:cNvSpPr/>
          <p:nvPr/>
        </p:nvSpPr>
        <p:spPr>
          <a:xfrm>
            <a:off x="4217760" y="3097440"/>
            <a:ext cx="7507440" cy="130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IN" sz="8000" spc="-1" strike="noStrike">
                <a:solidFill>
                  <a:srgbClr val="000000"/>
                </a:solidFill>
                <a:latin typeface="Calibri"/>
                <a:ea typeface="DejaVu Sans"/>
              </a:rPr>
              <a:t>Thank You…</a:t>
            </a:r>
            <a:endParaRPr b="0" lang="en-IN" sz="8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CustomShape 1"/>
          <p:cNvSpPr/>
          <p:nvPr/>
        </p:nvSpPr>
        <p:spPr>
          <a:xfrm>
            <a:off x="5897520" y="1890000"/>
            <a:ext cx="2833200" cy="35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750"/>
              </a:lnSpc>
              <a:tabLst>
                <a:tab algn="l" pos="0"/>
              </a:tabLst>
            </a:pPr>
            <a:r>
              <a:rPr b="1" lang="en-US" sz="22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The Silent Threat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465" name="CustomShape 2"/>
          <p:cNvSpPr/>
          <p:nvPr/>
        </p:nvSpPr>
        <p:spPr>
          <a:xfrm>
            <a:off x="1680120" y="2471040"/>
            <a:ext cx="11268000" cy="70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5550"/>
              </a:lnSpc>
              <a:tabLst>
                <a:tab algn="l" pos="0"/>
              </a:tabLst>
            </a:pPr>
            <a:r>
              <a:rPr b="1" lang="en-US" sz="44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Why Care About Concurrency Bugs?</a:t>
            </a:r>
            <a:endParaRPr b="0" lang="en-IN" sz="4450" spc="-1" strike="noStrike">
              <a:latin typeface="Arial"/>
            </a:endParaRPr>
          </a:p>
        </p:txBody>
      </p:sp>
      <p:sp>
        <p:nvSpPr>
          <p:cNvPr id="466" name="CustomShape 3"/>
          <p:cNvSpPr/>
          <p:nvPr/>
        </p:nvSpPr>
        <p:spPr>
          <a:xfrm>
            <a:off x="793800" y="3520080"/>
            <a:ext cx="4194360" cy="2817360"/>
          </a:xfrm>
          <a:prstGeom prst="roundRect">
            <a:avLst>
              <a:gd name="adj" fmla="val 5189"/>
            </a:avLst>
          </a:prstGeom>
          <a:solidFill>
            <a:srgbClr val="f8ece4"/>
          </a:solidFill>
          <a:ln w="30480">
            <a:solidFill>
              <a:srgbClr val="151617"/>
            </a:solidFill>
            <a:round/>
          </a:ln>
          <a:effectLst>
            <a:outerShdw algn="bl" dir="2700000" dist="19346" rotWithShape="0">
              <a:srgbClr val="151617"/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467" name="CustomShape 4"/>
          <p:cNvSpPr/>
          <p:nvPr/>
        </p:nvSpPr>
        <p:spPr>
          <a:xfrm>
            <a:off x="763200" y="3520080"/>
            <a:ext cx="119880" cy="2817360"/>
          </a:xfrm>
          <a:prstGeom prst="roundRect">
            <a:avLst>
              <a:gd name="adj" fmla="val 7500"/>
            </a:avLst>
          </a:prstGeom>
          <a:solidFill>
            <a:srgbClr val="15161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8" name="CustomShape 5"/>
          <p:cNvSpPr/>
          <p:nvPr/>
        </p:nvSpPr>
        <p:spPr>
          <a:xfrm>
            <a:off x="1142640" y="3777480"/>
            <a:ext cx="2833200" cy="35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1" lang="en-US" sz="22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Hard to Detect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469" name="CustomShape 6"/>
          <p:cNvSpPr/>
          <p:nvPr/>
        </p:nvSpPr>
        <p:spPr>
          <a:xfrm>
            <a:off x="1142640" y="4267800"/>
            <a:ext cx="3588120" cy="144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151617"/>
                </a:solidFill>
                <a:latin typeface="Inconsolata"/>
                <a:ea typeface="Inconsolata"/>
              </a:rPr>
              <a:t>Concurrency bugs are notoriously difficult to find and reproduce, often manifesting inconsistently.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470" name="CustomShape 7"/>
          <p:cNvSpPr/>
          <p:nvPr/>
        </p:nvSpPr>
        <p:spPr>
          <a:xfrm>
            <a:off x="5217120" y="3520080"/>
            <a:ext cx="4194360" cy="2817360"/>
          </a:xfrm>
          <a:prstGeom prst="roundRect">
            <a:avLst>
              <a:gd name="adj" fmla="val 5189"/>
            </a:avLst>
          </a:prstGeom>
          <a:solidFill>
            <a:srgbClr val="f8ece4"/>
          </a:solidFill>
          <a:ln w="30480">
            <a:solidFill>
              <a:srgbClr val="151617"/>
            </a:solidFill>
            <a:round/>
          </a:ln>
          <a:effectLst>
            <a:outerShdw algn="bl" dir="2700000" dist="19346" rotWithShape="0">
              <a:srgbClr val="151617"/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471" name="CustomShape 8"/>
          <p:cNvSpPr/>
          <p:nvPr/>
        </p:nvSpPr>
        <p:spPr>
          <a:xfrm>
            <a:off x="5186520" y="3520080"/>
            <a:ext cx="119880" cy="2817360"/>
          </a:xfrm>
          <a:prstGeom prst="roundRect">
            <a:avLst>
              <a:gd name="adj" fmla="val 7500"/>
            </a:avLst>
          </a:prstGeom>
          <a:solidFill>
            <a:srgbClr val="15161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2" name="CustomShape 9"/>
          <p:cNvSpPr/>
          <p:nvPr/>
        </p:nvSpPr>
        <p:spPr>
          <a:xfrm>
            <a:off x="5565600" y="3777480"/>
            <a:ext cx="2833200" cy="35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1" lang="en-US" sz="22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Severe Impact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473" name="CustomShape 10"/>
          <p:cNvSpPr/>
          <p:nvPr/>
        </p:nvSpPr>
        <p:spPr>
          <a:xfrm>
            <a:off x="5565600" y="4267800"/>
            <a:ext cx="3588120" cy="144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151617"/>
                </a:solidFill>
                <a:latin typeface="Inconsolata"/>
                <a:ea typeface="Inconsolata"/>
              </a:rPr>
              <a:t>They lead to unpredictable crashes, data corruption, and critical performance degradation.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474" name="CustomShape 11"/>
          <p:cNvSpPr/>
          <p:nvPr/>
        </p:nvSpPr>
        <p:spPr>
          <a:xfrm>
            <a:off x="9640080" y="3520080"/>
            <a:ext cx="4194360" cy="2817360"/>
          </a:xfrm>
          <a:prstGeom prst="roundRect">
            <a:avLst>
              <a:gd name="adj" fmla="val 5189"/>
            </a:avLst>
          </a:prstGeom>
          <a:solidFill>
            <a:srgbClr val="f8ece4"/>
          </a:solidFill>
          <a:ln w="30480">
            <a:solidFill>
              <a:srgbClr val="151617"/>
            </a:solidFill>
            <a:round/>
          </a:ln>
          <a:effectLst>
            <a:outerShdw algn="bl" dir="2700000" dist="19346" rotWithShape="0">
              <a:srgbClr val="151617"/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475" name="CustomShape 12"/>
          <p:cNvSpPr/>
          <p:nvPr/>
        </p:nvSpPr>
        <p:spPr>
          <a:xfrm>
            <a:off x="9609480" y="3520080"/>
            <a:ext cx="119880" cy="2817360"/>
          </a:xfrm>
          <a:prstGeom prst="roundRect">
            <a:avLst>
              <a:gd name="adj" fmla="val 7500"/>
            </a:avLst>
          </a:prstGeom>
          <a:solidFill>
            <a:srgbClr val="15161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6" name="CustomShape 13"/>
          <p:cNvSpPr/>
          <p:nvPr/>
        </p:nvSpPr>
        <p:spPr>
          <a:xfrm>
            <a:off x="9988920" y="3777480"/>
            <a:ext cx="3140280" cy="35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1" lang="en-US" sz="22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Costly in Production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477" name="CustomShape 14"/>
          <p:cNvSpPr/>
          <p:nvPr/>
        </p:nvSpPr>
        <p:spPr>
          <a:xfrm>
            <a:off x="9988920" y="4267800"/>
            <a:ext cx="3588120" cy="1812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151617"/>
                </a:solidFill>
                <a:latin typeface="Inconsolata"/>
                <a:ea typeface="Inconsolata"/>
              </a:rPr>
              <a:t>Finding these bugs late in the development cycle or, worse, in production, can cost significant time and damage reputation.</a:t>
            </a:r>
            <a:endParaRPr b="0" lang="en-IN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CustomShape 1"/>
          <p:cNvSpPr/>
          <p:nvPr/>
        </p:nvSpPr>
        <p:spPr>
          <a:xfrm>
            <a:off x="724680" y="867240"/>
            <a:ext cx="13178520" cy="129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ts val="5051"/>
              </a:lnSpc>
              <a:tabLst>
                <a:tab algn="l" pos="0"/>
              </a:tabLst>
            </a:pPr>
            <a:r>
              <a:rPr b="1" lang="en-US" sz="40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Real-World Examples: Concurrency Bugs Exposed</a:t>
            </a:r>
            <a:endParaRPr b="0" lang="en-IN" sz="4050" spc="-1" strike="noStrike">
              <a:latin typeface="Arial"/>
            </a:endParaRPr>
          </a:p>
        </p:txBody>
      </p:sp>
      <p:sp>
        <p:nvSpPr>
          <p:cNvPr id="479" name="CustomShape 2"/>
          <p:cNvSpPr/>
          <p:nvPr/>
        </p:nvSpPr>
        <p:spPr>
          <a:xfrm>
            <a:off x="724680" y="2783880"/>
            <a:ext cx="2586600" cy="32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500"/>
              </a:lnSpc>
            </a:pPr>
            <a:r>
              <a:rPr b="1" lang="en-IN" sz="20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Linux Kernel Privilege</a:t>
            </a:r>
            <a:endParaRPr b="0" lang="en-IN" sz="2000" spc="-1" strike="noStrike">
              <a:latin typeface="Arial"/>
            </a:endParaRPr>
          </a:p>
          <a:p>
            <a:pPr>
              <a:lnSpc>
                <a:spcPts val="2500"/>
              </a:lnSpc>
            </a:pPr>
            <a:r>
              <a:rPr b="1" lang="en-IN" sz="20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Escalation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480" name="CustomShape 3"/>
          <p:cNvSpPr/>
          <p:nvPr/>
        </p:nvSpPr>
        <p:spPr>
          <a:xfrm>
            <a:off x="724680" y="3476160"/>
            <a:ext cx="4053960" cy="33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What happened: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Race condition in Linux kernel’s copy-on-write let unprivileged users write to read-only memory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  <a:ea typeface="Inconsolata"/>
              </a:rPr>
              <a:t>.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Impact: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Local users could gain root access, affected nearly all Linux and Android systems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  <a:ea typeface="Inconsolata"/>
              </a:rPr>
              <a:t>.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Root cause: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Improper synchronization between memory check and write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  <a:ea typeface="Inconsolata"/>
              </a:rPr>
              <a:t>.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Action: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Emergency patches released across all major distribution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  <a:ea typeface="Inconsolata"/>
              </a:rPr>
              <a:t>s.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481" name="CustomShape 4"/>
          <p:cNvSpPr/>
          <p:nvPr/>
        </p:nvSpPr>
        <p:spPr>
          <a:xfrm>
            <a:off x="5294160" y="2942280"/>
            <a:ext cx="3092040" cy="32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1" lang="en-US" sz="20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Google Chrome (2022)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482" name="CustomShape 5"/>
          <p:cNvSpPr/>
          <p:nvPr/>
        </p:nvSpPr>
        <p:spPr>
          <a:xfrm>
            <a:off x="5294160" y="3512160"/>
            <a:ext cx="4053960" cy="297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What happened: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A race condition in the animation component enabled arbitrary code execution (CVE-2022-0609). 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Impact: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Exploited in zero-day attacks by state-sponsored actors. 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Severity: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Critical, allowing remote code execution. 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Fix: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Google promptly patched and urged browser updates.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483" name="CustomShape 6"/>
          <p:cNvSpPr/>
          <p:nvPr/>
        </p:nvSpPr>
        <p:spPr>
          <a:xfrm>
            <a:off x="9863280" y="2945520"/>
            <a:ext cx="3226320" cy="32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1" lang="en-US" sz="20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Boeing 787 Dreamliner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484" name="CustomShape 7"/>
          <p:cNvSpPr/>
          <p:nvPr/>
        </p:nvSpPr>
        <p:spPr>
          <a:xfrm>
            <a:off x="9863280" y="3476160"/>
            <a:ext cx="4053960" cy="331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What happened: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FAA alert (2019) for a race condition in flight control software. 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Impact: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Continuous operation for 248 days could lead to complete loss of flight controls due to a system timer wraparound. 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Severity: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Catastrophic if triggered. </a:t>
            </a:r>
            <a:endParaRPr b="0" lang="en-IN" sz="1600" spc="-1" strike="noStrike">
              <a:latin typeface="Arial"/>
            </a:endParaRPr>
          </a:p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1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Fix:</a:t>
            </a:r>
            <a:r>
              <a:rPr b="0" lang="en-US" sz="1600" spc="-1" strike="noStrike">
                <a:solidFill>
                  <a:srgbClr val="151617"/>
                </a:solidFill>
                <a:latin typeface="Inconsolata"/>
                <a:ea typeface="Inconsolata"/>
              </a:rPr>
              <a:t> Required software update and recommended periodic system resets.</a:t>
            </a:r>
            <a:endParaRPr b="0" lang="en-IN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3" dur="indefinite" restart="never" nodeType="tmRoot">
          <p:childTnLst>
            <p:seq>
              <p:cTn id="34" dur="indefinite" nodeType="mainSeq">
                <p:childTnLst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CustomShape 1"/>
          <p:cNvSpPr/>
          <p:nvPr/>
        </p:nvSpPr>
        <p:spPr>
          <a:xfrm>
            <a:off x="6195600" y="492480"/>
            <a:ext cx="2236680" cy="27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200"/>
              </a:lnSpc>
              <a:tabLst>
                <a:tab algn="l" pos="0"/>
              </a:tabLst>
            </a:pPr>
            <a:r>
              <a:rPr b="1" lang="en-US" sz="17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The Solution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486" name="CustomShape 2"/>
          <p:cNvSpPr/>
          <p:nvPr/>
        </p:nvSpPr>
        <p:spPr>
          <a:xfrm>
            <a:off x="3351960" y="951480"/>
            <a:ext cx="7924320" cy="55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4399"/>
              </a:lnSpc>
              <a:tabLst>
                <a:tab algn="l" pos="0"/>
              </a:tabLst>
            </a:pPr>
            <a:r>
              <a:rPr b="1" lang="en-US" sz="35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What is Thread Sanitizer (TSan)?</a:t>
            </a:r>
            <a:endParaRPr b="0" lang="en-IN" sz="3500" spc="-1" strike="noStrike">
              <a:latin typeface="Arial"/>
            </a:endParaRPr>
          </a:p>
        </p:txBody>
      </p:sp>
      <p:sp>
        <p:nvSpPr>
          <p:cNvPr id="487" name="CustomShape 3"/>
          <p:cNvSpPr/>
          <p:nvPr/>
        </p:nvSpPr>
        <p:spPr>
          <a:xfrm>
            <a:off x="7541280" y="1940760"/>
            <a:ext cx="6467760" cy="57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343080" indent="-340920">
              <a:lnSpc>
                <a:spcPts val="2251"/>
              </a:lnSpc>
              <a:buClr>
                <a:srgbClr val="151617"/>
              </a:buClr>
              <a:buFont typeface="Symbol"/>
              <a:buChar char=""/>
            </a:pPr>
            <a:r>
              <a:rPr b="0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A powerful </a:t>
            </a:r>
            <a:r>
              <a:rPr b="1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dynamic analysis tool</a:t>
            </a:r>
            <a:r>
              <a:rPr b="0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 for detecting data races and other synchronization issues in C++ code.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488" name="CustomShape 4"/>
          <p:cNvSpPr/>
          <p:nvPr/>
        </p:nvSpPr>
        <p:spPr>
          <a:xfrm>
            <a:off x="7506000" y="3167280"/>
            <a:ext cx="7396920" cy="100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marL="343080" indent="-340920">
              <a:lnSpc>
                <a:spcPts val="2251"/>
              </a:lnSpc>
              <a:buClr>
                <a:srgbClr val="151617"/>
              </a:buClr>
              <a:buFont typeface="Symbol"/>
              <a:buChar char=""/>
            </a:pPr>
            <a:r>
              <a:rPr b="0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Integrated into popular compilers like </a:t>
            </a:r>
            <a:r>
              <a:rPr b="1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LLVM/Clang</a:t>
            </a:r>
            <a:endParaRPr b="0" lang="en-IN" sz="1800" spc="-1" strike="noStrike">
              <a:latin typeface="Arial"/>
            </a:endParaRPr>
          </a:p>
          <a:p>
            <a:pPr marL="343080" indent="-340920">
              <a:lnSpc>
                <a:spcPts val="2251"/>
              </a:lnSpc>
              <a:buClr>
                <a:srgbClr val="151617"/>
              </a:buClr>
              <a:buFont typeface="Symbol"/>
              <a:buChar char=""/>
            </a:pPr>
            <a:r>
              <a:rPr b="0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and </a:t>
            </a:r>
            <a:r>
              <a:rPr b="1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GCC</a:t>
            </a:r>
            <a:r>
              <a:rPr b="0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.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489" name="CustomShape 5"/>
          <p:cNvSpPr/>
          <p:nvPr/>
        </p:nvSpPr>
        <p:spPr>
          <a:xfrm>
            <a:off x="7541280" y="4179600"/>
            <a:ext cx="6467760" cy="57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343080" indent="-340920">
              <a:lnSpc>
                <a:spcPts val="2251"/>
              </a:lnSpc>
              <a:buClr>
                <a:srgbClr val="151617"/>
              </a:buClr>
              <a:buFont typeface="Symbol"/>
              <a:buChar char=""/>
            </a:pPr>
            <a:r>
              <a:rPr b="0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Works by </a:t>
            </a:r>
            <a:r>
              <a:rPr b="1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instrumenting code</a:t>
            </a:r>
            <a:r>
              <a:rPr b="0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 during compilation to monitor memory and synchronization operations.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490" name="CustomShape 6"/>
          <p:cNvSpPr/>
          <p:nvPr/>
        </p:nvSpPr>
        <p:spPr>
          <a:xfrm>
            <a:off x="7560000" y="5547600"/>
            <a:ext cx="6467760" cy="57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343080" indent="-340920">
              <a:lnSpc>
                <a:spcPts val="2251"/>
              </a:lnSpc>
              <a:buClr>
                <a:srgbClr val="151617"/>
              </a:buClr>
              <a:buFont typeface="Symbol"/>
              <a:buChar char=""/>
            </a:pPr>
            <a:r>
              <a:rPr b="0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Provides </a:t>
            </a:r>
            <a:r>
              <a:rPr b="1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detailed reports</a:t>
            </a:r>
            <a:r>
              <a:rPr b="0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 at runtime when concurrency bugs are detected.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491" name="Picture 9" descr=""/>
          <p:cNvPicPr/>
          <p:nvPr/>
        </p:nvPicPr>
        <p:blipFill>
          <a:blip r:embed="rId1"/>
          <a:stretch/>
        </p:blipFill>
        <p:spPr>
          <a:xfrm>
            <a:off x="870840" y="1940760"/>
            <a:ext cx="5928120" cy="5928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CustomShape 1"/>
          <p:cNvSpPr/>
          <p:nvPr/>
        </p:nvSpPr>
        <p:spPr>
          <a:xfrm>
            <a:off x="2913840" y="595440"/>
            <a:ext cx="8800560" cy="50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3949"/>
              </a:lnSpc>
              <a:tabLst>
                <a:tab algn="l" pos="0"/>
              </a:tabLst>
            </a:pPr>
            <a:r>
              <a:rPr b="1" lang="en-US" sz="31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The Evolution of Thread Sanitizer (TSan)</a:t>
            </a:r>
            <a:endParaRPr b="0" lang="en-IN" sz="3150" spc="-1" strike="noStrike">
              <a:latin typeface="Arial"/>
            </a:endParaRPr>
          </a:p>
        </p:txBody>
      </p:sp>
      <p:sp>
        <p:nvSpPr>
          <p:cNvPr id="493" name="CustomShape 2"/>
          <p:cNvSpPr/>
          <p:nvPr/>
        </p:nvSpPr>
        <p:spPr>
          <a:xfrm>
            <a:off x="565920" y="1423800"/>
            <a:ext cx="13496760" cy="25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001"/>
              </a:lnSpc>
              <a:tabLst>
                <a:tab algn="l" pos="0"/>
              </a:tabLst>
            </a:pPr>
            <a:r>
              <a:rPr b="0" lang="en-US" sz="1250" spc="-1" strike="noStrike">
                <a:solidFill>
                  <a:srgbClr val="151617"/>
                </a:solidFill>
                <a:latin typeface="Inconsolata"/>
                <a:ea typeface="Inconsolata"/>
              </a:rPr>
              <a:t>From an internal Google tool to an industry-standard open-source solution, TSan has a rich history of development and adoption.</a:t>
            </a:r>
            <a:endParaRPr b="0" lang="en-IN" sz="1250" spc="-1" strike="noStrike">
              <a:latin typeface="Arial"/>
            </a:endParaRPr>
          </a:p>
        </p:txBody>
      </p:sp>
      <p:sp>
        <p:nvSpPr>
          <p:cNvPr id="494" name="CustomShape 3"/>
          <p:cNvSpPr/>
          <p:nvPr/>
        </p:nvSpPr>
        <p:spPr>
          <a:xfrm>
            <a:off x="7303680" y="1864440"/>
            <a:ext cx="20880" cy="5767560"/>
          </a:xfrm>
          <a:prstGeom prst="roundRect">
            <a:avLst>
              <a:gd name="adj" fmla="val 40000"/>
            </a:avLst>
          </a:prstGeom>
          <a:solidFill>
            <a:srgbClr val="000000">
              <a:alpha val="8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5" name="CustomShape 4"/>
          <p:cNvSpPr/>
          <p:nvPr/>
        </p:nvSpPr>
        <p:spPr>
          <a:xfrm>
            <a:off x="6852960" y="2636640"/>
            <a:ext cx="482760" cy="2088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6" name="CustomShape 5"/>
          <p:cNvSpPr/>
          <p:nvPr/>
        </p:nvSpPr>
        <p:spPr>
          <a:xfrm>
            <a:off x="7254720" y="2587320"/>
            <a:ext cx="119160" cy="119160"/>
          </a:xfrm>
          <a:prstGeom prst="roundRect">
            <a:avLst>
              <a:gd name="adj" fmla="val 377209"/>
            </a:avLst>
          </a:prstGeom>
          <a:solidFill>
            <a:srgbClr val="15161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7" name="CustomShape 6"/>
          <p:cNvSpPr/>
          <p:nvPr/>
        </p:nvSpPr>
        <p:spPr>
          <a:xfrm>
            <a:off x="565920" y="1919880"/>
            <a:ext cx="6262200" cy="1678320"/>
          </a:xfrm>
          <a:prstGeom prst="roundRect">
            <a:avLst>
              <a:gd name="adj" fmla="val 625"/>
            </a:avLst>
          </a:prstGeom>
          <a:solidFill>
            <a:srgbClr val="f8ece4"/>
          </a:solidFill>
          <a:ln w="7620">
            <a:solidFill>
              <a:srgbClr val="151617"/>
            </a:solidFill>
            <a:round/>
          </a:ln>
          <a:effectLst>
            <a:outerShdw algn="bl" dir="2700000" dist="13237" rotWithShape="0">
              <a:srgbClr val="151617"/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498" name="CustomShape 7"/>
          <p:cNvSpPr/>
          <p:nvPr/>
        </p:nvSpPr>
        <p:spPr>
          <a:xfrm>
            <a:off x="2622240" y="2089080"/>
            <a:ext cx="4036680" cy="25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r">
              <a:lnSpc>
                <a:spcPts val="1950"/>
              </a:lnSpc>
              <a:tabLst>
                <a:tab algn="l" pos="0"/>
              </a:tabLst>
            </a:pPr>
            <a:r>
              <a:rPr b="1" lang="en-US" sz="15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2009–2010: Origins as a Valgrind Tool</a:t>
            </a:r>
            <a:endParaRPr b="0" lang="en-IN" sz="1550" spc="-1" strike="noStrike">
              <a:latin typeface="Arial"/>
            </a:endParaRPr>
          </a:p>
        </p:txBody>
      </p:sp>
      <p:sp>
        <p:nvSpPr>
          <p:cNvPr id="499" name="CustomShape 8"/>
          <p:cNvSpPr/>
          <p:nvPr/>
        </p:nvSpPr>
        <p:spPr>
          <a:xfrm>
            <a:off x="735120" y="2438280"/>
            <a:ext cx="592380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r">
              <a:lnSpc>
                <a:spcPts val="2001"/>
              </a:lnSpc>
              <a:tabLst>
                <a:tab algn="l" pos="0"/>
              </a:tabLst>
            </a:pPr>
            <a:r>
              <a:rPr b="0" lang="en-US" sz="1250" spc="-1" strike="noStrike">
                <a:solidFill>
                  <a:srgbClr val="151617"/>
                </a:solidFill>
                <a:latin typeface="Inconsolata"/>
                <a:ea typeface="Inconsolata"/>
              </a:rPr>
              <a:t>Developed internally at Google by Konstantin Serebryany and team. Initially a Valgrind tool, it was slow (~20-50x slowdown) but proved effective in finding race conditions in large codebases like Chrome.</a:t>
            </a:r>
            <a:endParaRPr b="0" lang="en-IN" sz="1250" spc="-1" strike="noStrike">
              <a:latin typeface="Arial"/>
            </a:endParaRPr>
          </a:p>
        </p:txBody>
      </p:sp>
      <p:sp>
        <p:nvSpPr>
          <p:cNvPr id="500" name="CustomShape 9"/>
          <p:cNvSpPr/>
          <p:nvPr/>
        </p:nvSpPr>
        <p:spPr>
          <a:xfrm>
            <a:off x="7292520" y="3646800"/>
            <a:ext cx="482760" cy="2088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1" name="CustomShape 10"/>
          <p:cNvSpPr/>
          <p:nvPr/>
        </p:nvSpPr>
        <p:spPr>
          <a:xfrm>
            <a:off x="7254720" y="3597480"/>
            <a:ext cx="119160" cy="119160"/>
          </a:xfrm>
          <a:prstGeom prst="roundRect">
            <a:avLst>
              <a:gd name="adj" fmla="val 377209"/>
            </a:avLst>
          </a:prstGeom>
          <a:solidFill>
            <a:srgbClr val="15161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2" name="CustomShape 11"/>
          <p:cNvSpPr/>
          <p:nvPr/>
        </p:nvSpPr>
        <p:spPr>
          <a:xfrm>
            <a:off x="7764120" y="2889360"/>
            <a:ext cx="6262200" cy="1608840"/>
          </a:xfrm>
          <a:prstGeom prst="roundRect">
            <a:avLst>
              <a:gd name="adj" fmla="val 625"/>
            </a:avLst>
          </a:prstGeom>
          <a:solidFill>
            <a:srgbClr val="f8ece4"/>
          </a:solidFill>
          <a:ln w="7620">
            <a:solidFill>
              <a:srgbClr val="151617"/>
            </a:solidFill>
            <a:round/>
          </a:ln>
          <a:effectLst>
            <a:outerShdw algn="bl" dir="2700000" dist="13237" rotWithShape="0">
              <a:srgbClr val="151617"/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03" name="CustomShape 12"/>
          <p:cNvSpPr/>
          <p:nvPr/>
        </p:nvSpPr>
        <p:spPr>
          <a:xfrm>
            <a:off x="7969320" y="3058560"/>
            <a:ext cx="5330520" cy="25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1950"/>
              </a:lnSpc>
              <a:tabLst>
                <a:tab algn="l" pos="0"/>
              </a:tabLst>
            </a:pPr>
            <a:r>
              <a:rPr b="1" lang="en-US" sz="15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2011–2012: Shift to Compiler Integration (TSan v2)</a:t>
            </a:r>
            <a:endParaRPr b="0" lang="en-IN" sz="1550" spc="-1" strike="noStrike">
              <a:latin typeface="Arial"/>
            </a:endParaRPr>
          </a:p>
        </p:txBody>
      </p:sp>
      <p:sp>
        <p:nvSpPr>
          <p:cNvPr id="504" name="CustomShape 13"/>
          <p:cNvSpPr/>
          <p:nvPr/>
        </p:nvSpPr>
        <p:spPr>
          <a:xfrm>
            <a:off x="7969320" y="3408120"/>
            <a:ext cx="592380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001"/>
              </a:lnSpc>
              <a:tabLst>
                <a:tab algn="l" pos="0"/>
              </a:tabLst>
            </a:pPr>
            <a:r>
              <a:rPr b="0" lang="en-US" sz="1250" spc="-1" strike="noStrike">
                <a:solidFill>
                  <a:srgbClr val="151617"/>
                </a:solidFill>
                <a:latin typeface="Inconsolata"/>
                <a:ea typeface="Inconsolata"/>
              </a:rPr>
              <a:t>Due to Valgrind's performance limitations, TSan was reimplemented as a compiler-based instrumentation tool within LLVM/Clang. This significantly reduced overhead (~5-15x), marking the birth of ThreadSanitizer v2.</a:t>
            </a:r>
            <a:endParaRPr b="0" lang="en-IN" sz="1250" spc="-1" strike="noStrike">
              <a:latin typeface="Arial"/>
            </a:endParaRPr>
          </a:p>
        </p:txBody>
      </p:sp>
      <p:sp>
        <p:nvSpPr>
          <p:cNvPr id="505" name="CustomShape 14"/>
          <p:cNvSpPr/>
          <p:nvPr/>
        </p:nvSpPr>
        <p:spPr>
          <a:xfrm>
            <a:off x="6852960" y="4632480"/>
            <a:ext cx="482760" cy="2088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6" name="CustomShape 15"/>
          <p:cNvSpPr/>
          <p:nvPr/>
        </p:nvSpPr>
        <p:spPr>
          <a:xfrm>
            <a:off x="7254720" y="4583520"/>
            <a:ext cx="119160" cy="119160"/>
          </a:xfrm>
          <a:prstGeom prst="roundRect">
            <a:avLst>
              <a:gd name="adj" fmla="val 377209"/>
            </a:avLst>
          </a:prstGeom>
          <a:solidFill>
            <a:srgbClr val="15161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7" name="CustomShape 16"/>
          <p:cNvSpPr/>
          <p:nvPr/>
        </p:nvSpPr>
        <p:spPr>
          <a:xfrm>
            <a:off x="540000" y="3810600"/>
            <a:ext cx="6312240" cy="1720080"/>
          </a:xfrm>
          <a:prstGeom prst="roundRect">
            <a:avLst>
              <a:gd name="adj" fmla="val 531"/>
            </a:avLst>
          </a:prstGeom>
          <a:solidFill>
            <a:srgbClr val="f8ece4"/>
          </a:solidFill>
          <a:ln w="7620">
            <a:solidFill>
              <a:srgbClr val="151617"/>
            </a:solidFill>
            <a:round/>
          </a:ln>
          <a:effectLst>
            <a:outerShdw algn="bl" dir="2700000" dist="13237" rotWithShape="0">
              <a:srgbClr val="151617"/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08" name="CustomShape 17"/>
          <p:cNvSpPr/>
          <p:nvPr/>
        </p:nvSpPr>
        <p:spPr>
          <a:xfrm>
            <a:off x="1721160" y="3979800"/>
            <a:ext cx="4793760" cy="25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r">
              <a:lnSpc>
                <a:spcPts val="1950"/>
              </a:lnSpc>
              <a:tabLst>
                <a:tab algn="l" pos="0"/>
              </a:tabLst>
            </a:pPr>
            <a:r>
              <a:rPr b="1" lang="en-US" sz="15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2013–2014: Public Release &amp; GCC Integration</a:t>
            </a:r>
            <a:endParaRPr b="0" lang="en-IN" sz="1550" spc="-1" strike="noStrike">
              <a:latin typeface="Arial"/>
            </a:endParaRPr>
          </a:p>
        </p:txBody>
      </p:sp>
      <p:sp>
        <p:nvSpPr>
          <p:cNvPr id="509" name="CustomShape 18"/>
          <p:cNvSpPr/>
          <p:nvPr/>
        </p:nvSpPr>
        <p:spPr>
          <a:xfrm>
            <a:off x="735120" y="4329360"/>
            <a:ext cx="5923800" cy="103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r">
              <a:lnSpc>
                <a:spcPts val="2001"/>
              </a:lnSpc>
              <a:tabLst>
                <a:tab algn="l" pos="0"/>
              </a:tabLst>
            </a:pPr>
            <a:r>
              <a:rPr b="0" lang="en-US" sz="1250" spc="-1" strike="noStrike">
                <a:solidFill>
                  <a:srgbClr val="151617"/>
                </a:solidFill>
                <a:latin typeface="Inconsolata"/>
                <a:ea typeface="Inconsolata"/>
              </a:rPr>
              <a:t>TSan was open-sourced and integrated into LLVM and GCC, making it accessible to the broader developer community. It became a key part of the AddressSanitizer family and was adopted as the default race detection tool for Chromium.</a:t>
            </a:r>
            <a:endParaRPr b="0" lang="en-IN" sz="1250" spc="-1" strike="noStrike">
              <a:latin typeface="Arial"/>
            </a:endParaRPr>
          </a:p>
        </p:txBody>
      </p:sp>
      <p:sp>
        <p:nvSpPr>
          <p:cNvPr id="510" name="CustomShape 19"/>
          <p:cNvSpPr/>
          <p:nvPr/>
        </p:nvSpPr>
        <p:spPr>
          <a:xfrm>
            <a:off x="7292520" y="5682960"/>
            <a:ext cx="482760" cy="2088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1" name="CustomShape 20"/>
          <p:cNvSpPr/>
          <p:nvPr/>
        </p:nvSpPr>
        <p:spPr>
          <a:xfrm>
            <a:off x="7254720" y="5634000"/>
            <a:ext cx="119160" cy="119160"/>
          </a:xfrm>
          <a:prstGeom prst="roundRect">
            <a:avLst>
              <a:gd name="adj" fmla="val 377209"/>
            </a:avLst>
          </a:prstGeom>
          <a:solidFill>
            <a:srgbClr val="15161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2" name="CustomShape 21"/>
          <p:cNvSpPr/>
          <p:nvPr/>
        </p:nvSpPr>
        <p:spPr>
          <a:xfrm>
            <a:off x="7764120" y="4861080"/>
            <a:ext cx="6262200" cy="1720080"/>
          </a:xfrm>
          <a:prstGeom prst="roundRect">
            <a:avLst>
              <a:gd name="adj" fmla="val 531"/>
            </a:avLst>
          </a:prstGeom>
          <a:solidFill>
            <a:srgbClr val="f8ece4"/>
          </a:solidFill>
          <a:ln w="7620">
            <a:solidFill>
              <a:srgbClr val="151617"/>
            </a:solidFill>
            <a:round/>
          </a:ln>
          <a:effectLst>
            <a:outerShdw algn="bl" dir="2700000" dist="13237" rotWithShape="0">
              <a:srgbClr val="151617"/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13" name="CustomShape 22"/>
          <p:cNvSpPr/>
          <p:nvPr/>
        </p:nvSpPr>
        <p:spPr>
          <a:xfrm>
            <a:off x="7969320" y="5030280"/>
            <a:ext cx="4837680" cy="25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1950"/>
              </a:lnSpc>
              <a:tabLst>
                <a:tab algn="l" pos="0"/>
              </a:tabLst>
            </a:pPr>
            <a:r>
              <a:rPr b="1" lang="en-US" sz="15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2015–2018: Widespread Adoption in Industry</a:t>
            </a:r>
            <a:endParaRPr b="0" lang="en-IN" sz="1550" spc="-1" strike="noStrike">
              <a:latin typeface="Arial"/>
            </a:endParaRPr>
          </a:p>
        </p:txBody>
      </p:sp>
      <p:sp>
        <p:nvSpPr>
          <p:cNvPr id="514" name="CustomShape 23"/>
          <p:cNvSpPr/>
          <p:nvPr/>
        </p:nvSpPr>
        <p:spPr>
          <a:xfrm>
            <a:off x="7969320" y="5379840"/>
            <a:ext cx="5923800" cy="103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001"/>
              </a:lnSpc>
              <a:tabLst>
                <a:tab algn="l" pos="0"/>
              </a:tabLst>
            </a:pPr>
            <a:r>
              <a:rPr b="0" lang="en-US" sz="1250" spc="-1" strike="noStrike">
                <a:solidFill>
                  <a:srgbClr val="151617"/>
                </a:solidFill>
                <a:latin typeface="Inconsolata"/>
                <a:ea typeface="Inconsolata"/>
              </a:rPr>
              <a:t>Chromium integrated TSan into its continuous integration pipelines, preventing new race conditions. Major tech companies like Google and Facebook adopted TSan for testing, extending its availability across various operating systems.</a:t>
            </a:r>
            <a:endParaRPr b="0" lang="en-IN" sz="1250" spc="-1" strike="noStrike">
              <a:latin typeface="Arial"/>
            </a:endParaRPr>
          </a:p>
        </p:txBody>
      </p:sp>
      <p:sp>
        <p:nvSpPr>
          <p:cNvPr id="515" name="CustomShape 24"/>
          <p:cNvSpPr/>
          <p:nvPr/>
        </p:nvSpPr>
        <p:spPr>
          <a:xfrm>
            <a:off x="6852960" y="6733440"/>
            <a:ext cx="482760" cy="2088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6" name="CustomShape 25"/>
          <p:cNvSpPr/>
          <p:nvPr/>
        </p:nvSpPr>
        <p:spPr>
          <a:xfrm>
            <a:off x="7254720" y="6684480"/>
            <a:ext cx="119160" cy="119160"/>
          </a:xfrm>
          <a:prstGeom prst="roundRect">
            <a:avLst>
              <a:gd name="adj" fmla="val 377209"/>
            </a:avLst>
          </a:prstGeom>
          <a:solidFill>
            <a:srgbClr val="15161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7" name="CustomShape 26"/>
          <p:cNvSpPr/>
          <p:nvPr/>
        </p:nvSpPr>
        <p:spPr>
          <a:xfrm>
            <a:off x="601920" y="5911560"/>
            <a:ext cx="6262200" cy="1826640"/>
          </a:xfrm>
          <a:prstGeom prst="roundRect">
            <a:avLst>
              <a:gd name="adj" fmla="val 531"/>
            </a:avLst>
          </a:prstGeom>
          <a:solidFill>
            <a:srgbClr val="f8ece4"/>
          </a:solidFill>
          <a:ln w="7620">
            <a:solidFill>
              <a:srgbClr val="151617"/>
            </a:solidFill>
            <a:round/>
          </a:ln>
          <a:effectLst>
            <a:outerShdw algn="bl" dir="2700000" dist="13237" rotWithShape="0">
              <a:srgbClr val="151617"/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18" name="CustomShape 27"/>
          <p:cNvSpPr/>
          <p:nvPr/>
        </p:nvSpPr>
        <p:spPr>
          <a:xfrm>
            <a:off x="1091520" y="6080760"/>
            <a:ext cx="5567400" cy="25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r">
              <a:lnSpc>
                <a:spcPts val="1950"/>
              </a:lnSpc>
              <a:tabLst>
                <a:tab algn="l" pos="0"/>
              </a:tabLst>
            </a:pPr>
            <a:r>
              <a:rPr b="1" lang="en-US" sz="15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2019–Present: Modern Era &amp; Ongoing Development</a:t>
            </a:r>
            <a:endParaRPr b="0" lang="en-IN" sz="1550" spc="-1" strike="noStrike">
              <a:latin typeface="Arial"/>
            </a:endParaRPr>
          </a:p>
        </p:txBody>
      </p:sp>
      <p:sp>
        <p:nvSpPr>
          <p:cNvPr id="519" name="CustomShape 28"/>
          <p:cNvSpPr/>
          <p:nvPr/>
        </p:nvSpPr>
        <p:spPr>
          <a:xfrm>
            <a:off x="735120" y="6430320"/>
            <a:ext cx="5923800" cy="103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r">
              <a:lnSpc>
                <a:spcPts val="2001"/>
              </a:lnSpc>
              <a:tabLst>
                <a:tab algn="l" pos="0"/>
              </a:tabLst>
            </a:pPr>
            <a:r>
              <a:rPr b="0" lang="en-US" sz="1250" spc="-1" strike="noStrike">
                <a:solidFill>
                  <a:srgbClr val="151617"/>
                </a:solidFill>
                <a:latin typeface="Inconsolata"/>
                <a:ea typeface="Inconsolata"/>
              </a:rPr>
              <a:t>TSan continues to evolve, supporting modern C++ threading models (C++11/14/17) and Go language concurrency. Its integration with fuzzing techniques (libFuzzer) has become crucial for uncovering rare race conditions in automated CI/CD pipelines.</a:t>
            </a:r>
            <a:endParaRPr b="0" lang="en-IN" sz="12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9" dur="indefinite" restart="never" nodeType="tmRoot">
          <p:childTnLst>
            <p:seq>
              <p:cTn id="60" dur="indefinite" nodeType="mainSeq">
                <p:childTnLst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CustomShape 1"/>
          <p:cNvSpPr/>
          <p:nvPr/>
        </p:nvSpPr>
        <p:spPr>
          <a:xfrm>
            <a:off x="5825160" y="1675080"/>
            <a:ext cx="2977920" cy="35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750"/>
              </a:lnSpc>
              <a:tabLst>
                <a:tab algn="l" pos="0"/>
              </a:tabLst>
            </a:pPr>
            <a:r>
              <a:rPr b="1" lang="en-US" sz="22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Beyond Data Races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521" name="CustomShape 2"/>
          <p:cNvSpPr/>
          <p:nvPr/>
        </p:nvSpPr>
        <p:spPr>
          <a:xfrm>
            <a:off x="2268360" y="2256480"/>
            <a:ext cx="10091880" cy="70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5550"/>
              </a:lnSpc>
              <a:tabLst>
                <a:tab algn="l" pos="0"/>
              </a:tabLst>
            </a:pPr>
            <a:r>
              <a:rPr b="1" lang="en-US" sz="44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Common Bugs Detected by TSan</a:t>
            </a:r>
            <a:endParaRPr b="0" lang="en-IN" sz="4450" spc="-1" strike="noStrike">
              <a:latin typeface="Arial"/>
            </a:endParaRPr>
          </a:p>
        </p:txBody>
      </p:sp>
      <p:sp>
        <p:nvSpPr>
          <p:cNvPr id="522" name="CustomShape 3"/>
          <p:cNvSpPr/>
          <p:nvPr/>
        </p:nvSpPr>
        <p:spPr>
          <a:xfrm>
            <a:off x="1531080" y="3305160"/>
            <a:ext cx="2833200" cy="35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1" lang="en-US" sz="22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Data Races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523" name="CustomShape 4"/>
          <p:cNvSpPr/>
          <p:nvPr/>
        </p:nvSpPr>
        <p:spPr>
          <a:xfrm>
            <a:off x="1531080" y="3795840"/>
            <a:ext cx="5640480" cy="72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151617"/>
                </a:solidFill>
                <a:latin typeface="Inconsolata"/>
                <a:ea typeface="Inconsolata"/>
              </a:rPr>
              <a:t>Unsynchronized accesses to shared variables that can lead to unpredictable behavior.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524" name="CustomShape 5"/>
          <p:cNvSpPr/>
          <p:nvPr/>
        </p:nvSpPr>
        <p:spPr>
          <a:xfrm>
            <a:off x="8193960" y="3305160"/>
            <a:ext cx="2833200" cy="35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1" lang="en-US" sz="22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Mutex Issues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525" name="CustomShape 6"/>
          <p:cNvSpPr/>
          <p:nvPr/>
        </p:nvSpPr>
        <p:spPr>
          <a:xfrm>
            <a:off x="8193960" y="3795840"/>
            <a:ext cx="5640480" cy="72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151617"/>
                </a:solidFill>
                <a:latin typeface="Inconsolata"/>
                <a:ea typeface="Inconsolata"/>
              </a:rPr>
              <a:t>Detection of uninitialized mutexes, or unlocking a mutex that wasn't locked by the current thread.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526" name="CustomShape 7"/>
          <p:cNvSpPr/>
          <p:nvPr/>
        </p:nvSpPr>
        <p:spPr>
          <a:xfrm>
            <a:off x="8193960" y="5111280"/>
            <a:ext cx="2833200" cy="35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1" lang="en-US" sz="22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Lock Ordering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527" name="CustomShape 8"/>
          <p:cNvSpPr/>
          <p:nvPr/>
        </p:nvSpPr>
        <p:spPr>
          <a:xfrm>
            <a:off x="8193960" y="5601600"/>
            <a:ext cx="5640480" cy="72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151617"/>
                </a:solidFill>
                <a:latin typeface="Inconsolata"/>
                <a:ea typeface="Inconsolata"/>
              </a:rPr>
              <a:t>Identifies potential deadlocks due to inconsistent lock acquisition order.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528" name="CustomShape 9"/>
          <p:cNvSpPr/>
          <p:nvPr/>
        </p:nvSpPr>
        <p:spPr>
          <a:xfrm>
            <a:off x="1531080" y="5111280"/>
            <a:ext cx="2833200" cy="35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1" lang="en-US" sz="22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Use-After-Free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529" name="CustomShape 10"/>
          <p:cNvSpPr/>
          <p:nvPr/>
        </p:nvSpPr>
        <p:spPr>
          <a:xfrm>
            <a:off x="1531080" y="5601600"/>
            <a:ext cx="5640480" cy="108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151617"/>
                </a:solidFill>
                <a:latin typeface="Inconsolata"/>
                <a:ea typeface="Inconsolata"/>
              </a:rPr>
              <a:t>Detects memory corruption issues when memory is accessed after being deallocated, particularly in multithreaded scenarios.</a:t>
            </a:r>
            <a:endParaRPr b="0" lang="en-IN" sz="1750" spc="-1" strike="noStrike">
              <a:latin typeface="Arial"/>
            </a:endParaRPr>
          </a:p>
        </p:txBody>
      </p:sp>
      <p:pic>
        <p:nvPicPr>
          <p:cNvPr id="530" name="Picture 12" descr=""/>
          <p:cNvPicPr/>
          <p:nvPr/>
        </p:nvPicPr>
        <p:blipFill>
          <a:blip r:embed="rId1"/>
          <a:stretch/>
        </p:blipFill>
        <p:spPr>
          <a:xfrm>
            <a:off x="793800" y="4659840"/>
            <a:ext cx="2667240" cy="2667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01" dur="indefinite" restart="never" nodeType="tmRoot">
          <p:childTnLst>
            <p:seq>
              <p:cTn id="102" dur="indefinite" nodeType="mainSeq">
                <p:childTnLst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CustomShape 1"/>
          <p:cNvSpPr/>
          <p:nvPr/>
        </p:nvSpPr>
        <p:spPr>
          <a:xfrm>
            <a:off x="6217200" y="452160"/>
            <a:ext cx="2193840" cy="27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149"/>
              </a:lnSpc>
              <a:tabLst>
                <a:tab algn="l" pos="0"/>
              </a:tabLst>
            </a:pPr>
            <a:r>
              <a:rPr b="1" lang="en-US" sz="17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A Simple Case</a:t>
            </a:r>
            <a:endParaRPr b="0" lang="en-IN" sz="1700" spc="-1" strike="noStrike">
              <a:latin typeface="Arial"/>
            </a:endParaRPr>
          </a:p>
        </p:txBody>
      </p:sp>
      <p:sp>
        <p:nvSpPr>
          <p:cNvPr id="532" name="CustomShape 2"/>
          <p:cNvSpPr/>
          <p:nvPr/>
        </p:nvSpPr>
        <p:spPr>
          <a:xfrm>
            <a:off x="3552840" y="936720"/>
            <a:ext cx="752220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4300"/>
              </a:lnSpc>
              <a:tabLst>
                <a:tab algn="l" pos="0"/>
              </a:tabLst>
            </a:pPr>
            <a:r>
              <a:rPr b="1" lang="en-US" sz="34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Example: Race Condition in C++</a:t>
            </a:r>
            <a:endParaRPr b="0" lang="en-IN" sz="3450" spc="-1" strike="noStrike">
              <a:latin typeface="Arial"/>
            </a:endParaRPr>
          </a:p>
        </p:txBody>
      </p:sp>
      <p:sp>
        <p:nvSpPr>
          <p:cNvPr id="533" name="CustomShape 3"/>
          <p:cNvSpPr/>
          <p:nvPr/>
        </p:nvSpPr>
        <p:spPr>
          <a:xfrm>
            <a:off x="614880" y="1749240"/>
            <a:ext cx="13398480" cy="4149000"/>
          </a:xfrm>
          <a:prstGeom prst="roundRect">
            <a:avLst>
              <a:gd name="adj" fmla="val 192"/>
            </a:avLst>
          </a:prstGeom>
          <a:solidFill>
            <a:srgbClr val="ebdfd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4" name="CustomShape 4"/>
          <p:cNvSpPr/>
          <p:nvPr/>
        </p:nvSpPr>
        <p:spPr>
          <a:xfrm>
            <a:off x="606240" y="1749240"/>
            <a:ext cx="13416120" cy="3929400"/>
          </a:xfrm>
          <a:prstGeom prst="roundRect">
            <a:avLst>
              <a:gd name="adj" fmla="val 554"/>
            </a:avLst>
          </a:prstGeom>
          <a:solidFill>
            <a:srgbClr val="ebdfd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5" name="CustomShape 5"/>
          <p:cNvSpPr/>
          <p:nvPr/>
        </p:nvSpPr>
        <p:spPr>
          <a:xfrm>
            <a:off x="781920" y="1881000"/>
            <a:ext cx="13064760" cy="379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35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int counter = 0;</a:t>
            </a:r>
            <a:endParaRPr b="0" lang="en-IN" sz="1350" spc="-1" strike="noStrike">
              <a:latin typeface="Arial"/>
            </a:endParaRPr>
          </a:p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35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void increment() </a:t>
            </a:r>
            <a:endParaRPr b="0" lang="en-IN" sz="1350" spc="-1" strike="noStrike">
              <a:latin typeface="Arial"/>
            </a:endParaRPr>
          </a:p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35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{    </a:t>
            </a:r>
            <a:endParaRPr b="0" lang="en-IN" sz="1350" spc="-1" strike="noStrike">
              <a:latin typeface="Arial"/>
            </a:endParaRPr>
          </a:p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35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    </a:t>
            </a:r>
            <a:r>
              <a:rPr b="0" lang="en-US" sz="135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counter++;</a:t>
            </a:r>
            <a:endParaRPr b="0" lang="en-IN" sz="1350" spc="-1" strike="noStrike">
              <a:latin typeface="Arial"/>
            </a:endParaRPr>
          </a:p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35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}</a:t>
            </a:r>
            <a:endParaRPr b="0" lang="en-IN" sz="1350" spc="-1" strike="noStrike">
              <a:latin typeface="Arial"/>
            </a:endParaRPr>
          </a:p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35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int main() </a:t>
            </a:r>
            <a:endParaRPr b="0" lang="en-IN" sz="1350" spc="-1" strike="noStrike">
              <a:latin typeface="Arial"/>
            </a:endParaRPr>
          </a:p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35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{</a:t>
            </a:r>
            <a:endParaRPr b="0" lang="en-IN" sz="1350" spc="-1" strike="noStrike">
              <a:latin typeface="Arial"/>
            </a:endParaRPr>
          </a:p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35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    </a:t>
            </a:r>
            <a:r>
              <a:rPr b="0" lang="en-US" sz="135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std::thread t1(increment);</a:t>
            </a:r>
            <a:endParaRPr b="0" lang="en-IN" sz="1350" spc="-1" strike="noStrike">
              <a:latin typeface="Arial"/>
            </a:endParaRPr>
          </a:p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35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    </a:t>
            </a:r>
            <a:r>
              <a:rPr b="0" lang="en-US" sz="135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std::thread t2(increment);</a:t>
            </a:r>
            <a:endParaRPr b="0" lang="en-IN" sz="1350" spc="-1" strike="noStrike">
              <a:latin typeface="Arial"/>
            </a:endParaRPr>
          </a:p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35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    </a:t>
            </a:r>
            <a:r>
              <a:rPr b="0" lang="en-US" sz="135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t1.join();</a:t>
            </a:r>
            <a:endParaRPr b="0" lang="en-IN" sz="1350" spc="-1" strike="noStrike">
              <a:latin typeface="Arial"/>
            </a:endParaRPr>
          </a:p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35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    </a:t>
            </a:r>
            <a:r>
              <a:rPr b="0" lang="en-US" sz="135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t2.join();</a:t>
            </a:r>
            <a:endParaRPr b="0" lang="en-IN" sz="1350" spc="-1" strike="noStrike">
              <a:latin typeface="Arial"/>
            </a:endParaRPr>
          </a:p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35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    </a:t>
            </a:r>
            <a:r>
              <a:rPr b="0" lang="en-US" sz="135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return 0;</a:t>
            </a:r>
            <a:endParaRPr b="0" lang="en-IN" sz="1350" spc="-1" strike="noStrike">
              <a:latin typeface="Arial"/>
            </a:endParaRPr>
          </a:p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35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}</a:t>
            </a:r>
            <a:endParaRPr b="0" lang="en-IN" sz="1350" spc="-1" strike="noStrike">
              <a:latin typeface="Arial"/>
            </a:endParaRPr>
          </a:p>
        </p:txBody>
      </p:sp>
      <p:sp>
        <p:nvSpPr>
          <p:cNvPr id="536" name="CustomShape 6"/>
          <p:cNvSpPr/>
          <p:nvPr/>
        </p:nvSpPr>
        <p:spPr>
          <a:xfrm>
            <a:off x="614880" y="6079320"/>
            <a:ext cx="13398480" cy="1032840"/>
          </a:xfrm>
          <a:prstGeom prst="roundRect">
            <a:avLst>
              <a:gd name="adj" fmla="val 883"/>
            </a:avLst>
          </a:prstGeom>
          <a:solidFill>
            <a:srgbClr val="fcf2b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37" name="Image 0" descr="preencoded.png"/>
          <p:cNvPicPr/>
          <p:nvPr/>
        </p:nvPicPr>
        <p:blipFill>
          <a:blip r:embed="rId1"/>
          <a:stretch/>
        </p:blipFill>
        <p:spPr>
          <a:xfrm>
            <a:off x="790560" y="6343200"/>
            <a:ext cx="217440" cy="173520"/>
          </a:xfrm>
          <a:prstGeom prst="rect">
            <a:avLst/>
          </a:prstGeom>
          <a:ln w="0">
            <a:noFill/>
          </a:ln>
        </p:spPr>
      </p:pic>
      <p:sp>
        <p:nvSpPr>
          <p:cNvPr id="538" name="CustomShape 7"/>
          <p:cNvSpPr/>
          <p:nvPr/>
        </p:nvSpPr>
        <p:spPr>
          <a:xfrm>
            <a:off x="1433520" y="6298560"/>
            <a:ext cx="11538720" cy="55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spAutoFit/>
          </a:bodyPr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350" spc="-1" strike="noStrike">
                <a:solidFill>
                  <a:srgbClr val="000000"/>
                </a:solidFill>
                <a:latin typeface="Inconsolata"/>
                <a:ea typeface="DejaVu Sans"/>
              </a:rPr>
              <a:t>TSan Output: This code will typically report a data race on the counter variable because both threads access and </a:t>
            </a:r>
            <a:endParaRPr b="0" lang="en-IN" sz="1350" spc="-1" strike="noStrike">
              <a:latin typeface="Arial"/>
            </a:endParaRPr>
          </a:p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350" spc="-1" strike="noStrike">
                <a:solidFill>
                  <a:srgbClr val="000000"/>
                </a:solidFill>
                <a:latin typeface="Inconsolata"/>
                <a:ea typeface="DejaVu Sans"/>
              </a:rPr>
              <a:t>modify it without proper synchronization, leading to an unpredictable final value.</a:t>
            </a:r>
            <a:endParaRPr b="0" lang="en-IN" sz="13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CustomShape 1"/>
          <p:cNvSpPr/>
          <p:nvPr/>
        </p:nvSpPr>
        <p:spPr>
          <a:xfrm>
            <a:off x="5689440" y="1418040"/>
            <a:ext cx="3249720" cy="35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750"/>
              </a:lnSpc>
              <a:tabLst>
                <a:tab algn="l" pos="0"/>
              </a:tabLst>
            </a:pPr>
            <a:r>
              <a:rPr b="1" lang="en-US" sz="220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Seamless Integration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540" name="CustomShape 2"/>
          <p:cNvSpPr/>
          <p:nvPr/>
        </p:nvSpPr>
        <p:spPr>
          <a:xfrm>
            <a:off x="2687400" y="1999440"/>
            <a:ext cx="9253800" cy="70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5550"/>
              </a:lnSpc>
              <a:tabLst>
                <a:tab algn="l" pos="0"/>
              </a:tabLst>
            </a:pPr>
            <a:r>
              <a:rPr b="1" lang="en-US" sz="44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Integrating TSan in Your Build</a:t>
            </a:r>
            <a:endParaRPr b="0" lang="en-IN" sz="4450" spc="-1" strike="noStrike">
              <a:latin typeface="Arial"/>
            </a:endParaRPr>
          </a:p>
        </p:txBody>
      </p:sp>
      <p:sp>
        <p:nvSpPr>
          <p:cNvPr id="541" name="CustomShape 3"/>
          <p:cNvSpPr/>
          <p:nvPr/>
        </p:nvSpPr>
        <p:spPr>
          <a:xfrm>
            <a:off x="793800" y="3274920"/>
            <a:ext cx="3400200" cy="42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3300"/>
              </a:lnSpc>
              <a:tabLst>
                <a:tab algn="l" pos="0"/>
              </a:tabLst>
            </a:pPr>
            <a:r>
              <a:rPr b="1" lang="en-US" sz="26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Compilation Flags</a:t>
            </a:r>
            <a:endParaRPr b="0" lang="en-IN" sz="2650" spc="-1" strike="noStrike">
              <a:latin typeface="Arial"/>
            </a:endParaRPr>
          </a:p>
        </p:txBody>
      </p:sp>
      <p:sp>
        <p:nvSpPr>
          <p:cNvPr id="542" name="CustomShape 4"/>
          <p:cNvSpPr/>
          <p:nvPr/>
        </p:nvSpPr>
        <p:spPr>
          <a:xfrm>
            <a:off x="793800" y="3927240"/>
            <a:ext cx="6242400" cy="72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151617"/>
                </a:solidFill>
                <a:latin typeface="Inconsolata"/>
                <a:ea typeface="Inconsolata"/>
              </a:rPr>
              <a:t>To enable TSan, compile your C++ code with the following flags for Clang or GCC: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543" name="CustomShape 5"/>
          <p:cNvSpPr/>
          <p:nvPr/>
        </p:nvSpPr>
        <p:spPr>
          <a:xfrm>
            <a:off x="793800" y="4908240"/>
            <a:ext cx="6242400" cy="700920"/>
          </a:xfrm>
          <a:prstGeom prst="roundRect">
            <a:avLst>
              <a:gd name="adj" fmla="val 1301"/>
            </a:avLst>
          </a:prstGeom>
          <a:solidFill>
            <a:srgbClr val="ebdfd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4" name="CustomShape 6"/>
          <p:cNvSpPr/>
          <p:nvPr/>
        </p:nvSpPr>
        <p:spPr>
          <a:xfrm>
            <a:off x="1009440" y="5078160"/>
            <a:ext cx="581148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-fsanitize=thread -g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545" name="CustomShape 7"/>
          <p:cNvSpPr/>
          <p:nvPr/>
        </p:nvSpPr>
        <p:spPr>
          <a:xfrm>
            <a:off x="793800" y="5866200"/>
            <a:ext cx="6242400" cy="7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151617"/>
                </a:solidFill>
                <a:latin typeface="Inconsolata"/>
                <a:ea typeface="Inconsolata"/>
              </a:rPr>
              <a:t>The </a:t>
            </a:r>
            <a:r>
              <a:rPr b="0" lang="en-US" sz="1750" spc="-1" strike="noStrike">
                <a:solidFill>
                  <a:srgbClr val="151617"/>
                </a:solidFill>
                <a:highlight>
                  <a:srgbClr val="ebdfd7"/>
                </a:highlight>
                <a:latin typeface="Consolas"/>
                <a:ea typeface="Consolas"/>
              </a:rPr>
              <a:t>-g</a:t>
            </a:r>
            <a:r>
              <a:rPr b="0" lang="en-US" sz="1750" spc="-1" strike="noStrike">
                <a:solidFill>
                  <a:srgbClr val="151617"/>
                </a:solidFill>
                <a:highlight>
                  <a:srgbClr val="ebdfd7"/>
                </a:highlight>
                <a:latin typeface="Inconsolata"/>
                <a:ea typeface="Inconsolata"/>
              </a:rPr>
              <a:t> flag includes debug information, which is crucial for detailed TSan reports.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546" name="CustomShape 8"/>
          <p:cNvSpPr/>
          <p:nvPr/>
        </p:nvSpPr>
        <p:spPr>
          <a:xfrm>
            <a:off x="7599600" y="3274920"/>
            <a:ext cx="3400200" cy="42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3300"/>
              </a:lnSpc>
              <a:tabLst>
                <a:tab algn="l" pos="0"/>
              </a:tabLst>
            </a:pPr>
            <a:r>
              <a:rPr b="1" lang="en-US" sz="2650" spc="-1" strike="noStrike">
                <a:solidFill>
                  <a:srgbClr val="151617"/>
                </a:solidFill>
                <a:latin typeface="Montserrat Black"/>
                <a:ea typeface="Montserrat Black"/>
              </a:rPr>
              <a:t>Workflow</a:t>
            </a:r>
            <a:endParaRPr b="0" lang="en-IN" sz="2650" spc="-1" strike="noStrike">
              <a:latin typeface="Arial"/>
            </a:endParaRPr>
          </a:p>
        </p:txBody>
      </p:sp>
      <p:sp>
        <p:nvSpPr>
          <p:cNvPr id="547" name="CustomShape 9"/>
          <p:cNvSpPr/>
          <p:nvPr/>
        </p:nvSpPr>
        <p:spPr>
          <a:xfrm>
            <a:off x="7599600" y="3927240"/>
            <a:ext cx="6242400" cy="72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343080" indent="-340920">
              <a:lnSpc>
                <a:spcPts val="2849"/>
              </a:lnSpc>
              <a:buClr>
                <a:srgbClr val="151617"/>
              </a:buClr>
              <a:buFont typeface="Symbol"/>
              <a:buChar char=""/>
            </a:pPr>
            <a:r>
              <a:rPr b="1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Run Tests:</a:t>
            </a:r>
            <a:r>
              <a:rPr b="0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 Execute your test binaries as you normally would.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548" name="CustomShape 10"/>
          <p:cNvSpPr/>
          <p:nvPr/>
        </p:nvSpPr>
        <p:spPr>
          <a:xfrm>
            <a:off x="7599600" y="4732200"/>
            <a:ext cx="6242400" cy="72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343080" indent="-340920">
              <a:lnSpc>
                <a:spcPts val="2849"/>
              </a:lnSpc>
              <a:buClr>
                <a:srgbClr val="151617"/>
              </a:buClr>
              <a:buFont typeface="Symbol"/>
              <a:buChar char=""/>
            </a:pPr>
            <a:r>
              <a:rPr b="1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Analyze Reports:</a:t>
            </a:r>
            <a:r>
              <a:rPr b="0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 TSan will print race reports to stderr upon detection.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549" name="CustomShape 11"/>
          <p:cNvSpPr/>
          <p:nvPr/>
        </p:nvSpPr>
        <p:spPr>
          <a:xfrm>
            <a:off x="7599600" y="5537520"/>
            <a:ext cx="6242400" cy="108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343080" indent="-340920">
              <a:lnSpc>
                <a:spcPts val="2849"/>
              </a:lnSpc>
              <a:buClr>
                <a:srgbClr val="151617"/>
              </a:buClr>
              <a:buFont typeface="Symbol"/>
              <a:buChar char=""/>
            </a:pPr>
            <a:r>
              <a:rPr b="1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CI Integration:</a:t>
            </a:r>
            <a:r>
              <a:rPr b="0" lang="en-US" sz="1800" spc="-1" strike="noStrike">
                <a:solidFill>
                  <a:srgbClr val="151617"/>
                </a:solidFill>
                <a:latin typeface="Inconsolata"/>
                <a:ea typeface="Inconsolata"/>
              </a:rPr>
              <a:t> Incorporate TSan runs into your Continuous Integration (CI) pipeline for early detection of concurrency issues.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31" dur="indefinite" restart="never" nodeType="tmRoot">
          <p:childTnLst>
            <p:seq>
              <p:cTn id="132" dur="indefinite" nodeType="mainSeq">
                <p:childTnLst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37436</TotalTime>
  <Application>LibreOffice/7.0.6.2$Linux_X86_64 LibreOffice_project/00$Build-2</Application>
  <AppVersion>15.0000</AppVersion>
  <Words>1744</Words>
  <Paragraphs>188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2025-08-06T16:25:22Z</dcterms:created>
  <dc:creator/>
  <dc:description/>
  <dc:language>en-IN</dc:language>
  <cp:lastModifiedBy/>
  <dcterms:modified xsi:type="dcterms:W3CDTF">2025-09-19T03:14:10Z</dcterms:modified>
  <cp:revision>72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4</vt:i4>
  </property>
  <property fmtid="{D5CDD505-2E9C-101B-9397-08002B2CF9AE}" pid="3" name="MMClips">
    <vt:i4>3</vt:i4>
  </property>
  <property fmtid="{D5CDD505-2E9C-101B-9397-08002B2CF9AE}" pid="4" name="Notes">
    <vt:i4>15</vt:i4>
  </property>
  <property fmtid="{D5CDD505-2E9C-101B-9397-08002B2CF9AE}" pid="5" name="PresentationFormat">
    <vt:lpwstr>Custom</vt:lpwstr>
  </property>
  <property fmtid="{D5CDD505-2E9C-101B-9397-08002B2CF9AE}" pid="6" name="Slides">
    <vt:i4>21</vt:i4>
  </property>
</Properties>
</file>